
<file path=[Content_Types].xml><?xml version="1.0" encoding="utf-8"?>
<Types xmlns="http://schemas.openxmlformats.org/package/2006/content-types">
  <Default ContentType="application/x-fontdata" Extension="fntdata"/>
  <Default ContentType="image/jpeg" Extension="jpeg"/>
  <Default ContentType="audio/mpeg" Extension="mp3"/>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55"/>
    <p:sldId id="257" r:id="rId56"/>
    <p:sldId id="258" r:id="rId57"/>
    <p:sldId id="259" r:id="rId58"/>
    <p:sldId id="260" r:id="rId59"/>
    <p:sldId id="261" r:id="rId60"/>
    <p:sldId id="262" r:id="rId61"/>
    <p:sldId id="263" r:id="rId62"/>
    <p:sldId id="264" r:id="rId63"/>
  </p:sldIdLst>
  <p:sldSz cx="18288000" cy="10287000"/>
  <p:notesSz cx="6858000" cy="9144000"/>
  <p:embeddedFontLst>
    <p:embeddedFont>
      <p:font typeface="Oswald" charset="1" panose="00000500000000000000"/>
      <p:regular r:id="rId6"/>
    </p:embeddedFont>
    <p:embeddedFont>
      <p:font typeface="Oswald Bold" charset="1" panose="00000800000000000000"/>
      <p:regular r:id="rId7"/>
    </p:embeddedFont>
    <p:embeddedFont>
      <p:font typeface="Arimo" charset="1" panose="020B0604020202020204"/>
      <p:regular r:id="rId8"/>
    </p:embeddedFont>
    <p:embeddedFont>
      <p:font typeface="Arimo Bold" charset="1" panose="020B0704020202020204"/>
      <p:regular r:id="rId9"/>
    </p:embeddedFont>
    <p:embeddedFont>
      <p:font typeface="Arimo Italics" charset="1" panose="020B0604020202090204"/>
      <p:regular r:id="rId10"/>
    </p:embeddedFont>
    <p:embeddedFont>
      <p:font typeface="Arimo Bold Italics" charset="1" panose="020B0704020202090204"/>
      <p:regular r:id="rId11"/>
    </p:embeddedFont>
    <p:embeddedFont>
      <p:font typeface="Cooper Hewitt" charset="1" panose="00000000000000000000"/>
      <p:regular r:id="rId12"/>
    </p:embeddedFont>
    <p:embeddedFont>
      <p:font typeface="Cooper Hewitt Bold" charset="1" panose="00000000000000000000"/>
      <p:regular r:id="rId13"/>
    </p:embeddedFont>
    <p:embeddedFont>
      <p:font typeface="Cooper Hewitt Italics" charset="1" panose="00000000000000000000"/>
      <p:regular r:id="rId14"/>
    </p:embeddedFont>
    <p:embeddedFont>
      <p:font typeface="Cooper Hewitt Bold Italics" charset="1" panose="00000000000000000000"/>
      <p:regular r:id="rId15"/>
    </p:embeddedFont>
    <p:embeddedFont>
      <p:font typeface="League Spartan" charset="1" panose="00000800000000000000"/>
      <p:regular r:id="rId16"/>
    </p:embeddedFont>
    <p:embeddedFont>
      <p:font typeface="DM Sans" charset="1" panose="00000000000000000000"/>
      <p:regular r:id="rId17"/>
    </p:embeddedFont>
    <p:embeddedFont>
      <p:font typeface="DM Sans Bold" charset="1" panose="00000000000000000000"/>
      <p:regular r:id="rId18"/>
    </p:embeddedFont>
    <p:embeddedFont>
      <p:font typeface="DM Sans Italics" charset="1" panose="00000000000000000000"/>
      <p:regular r:id="rId19"/>
    </p:embeddedFont>
    <p:embeddedFont>
      <p:font typeface="DM Sans Bold Italics" charset="1" panose="00000000000000000000"/>
      <p:regular r:id="rId20"/>
    </p:embeddedFont>
    <p:embeddedFont>
      <p:font typeface="Open Sans Light" charset="1" panose="020B0306030504020204"/>
      <p:regular r:id="rId21"/>
    </p:embeddedFont>
    <p:embeddedFont>
      <p:font typeface="Open Sans Light Bold" charset="1" panose="020B0806030504020204"/>
      <p:regular r:id="rId22"/>
    </p:embeddedFont>
    <p:embeddedFont>
      <p:font typeface="Open Sans Light Italics" charset="1" panose="020B0306030504020204"/>
      <p:regular r:id="rId23"/>
    </p:embeddedFont>
    <p:embeddedFont>
      <p:font typeface="Open Sans Light Bold Italics" charset="1" panose="020B0806030504020204"/>
      <p:regular r:id="rId24"/>
    </p:embeddedFont>
    <p:embeddedFont>
      <p:font typeface="Open Sans Extra Bold" charset="1" panose="020B0906030804020204"/>
      <p:regular r:id="rId25"/>
    </p:embeddedFont>
    <p:embeddedFont>
      <p:font typeface="Open Sans Extra Bold Italics" charset="1" panose="020B0906030804020204"/>
      <p:regular r:id="rId26"/>
    </p:embeddedFont>
    <p:embeddedFont>
      <p:font typeface="Open Sauce" charset="1" panose="00000500000000000000"/>
      <p:regular r:id="rId27"/>
    </p:embeddedFont>
    <p:embeddedFont>
      <p:font typeface="Open Sauce Bold" charset="1" panose="00000800000000000000"/>
      <p:regular r:id="rId28"/>
    </p:embeddedFont>
    <p:embeddedFont>
      <p:font typeface="Open Sauce Italics" charset="1" panose="00000500000000000000"/>
      <p:regular r:id="rId29"/>
    </p:embeddedFont>
    <p:embeddedFont>
      <p:font typeface="Open Sauce Bold Italics" charset="1" panose="00000800000000000000"/>
      <p:regular r:id="rId30"/>
    </p:embeddedFont>
    <p:embeddedFont>
      <p:font typeface="Poppins Medium" charset="1" panose="00000600000000000000"/>
      <p:regular r:id="rId31"/>
    </p:embeddedFont>
    <p:embeddedFont>
      <p:font typeface="Poppins Medium Bold" charset="1" panose="00000700000000000000"/>
      <p:regular r:id="rId32"/>
    </p:embeddedFont>
    <p:embeddedFont>
      <p:font typeface="Poppins Medium Italics" charset="1" panose="00000600000000000000"/>
      <p:regular r:id="rId33"/>
    </p:embeddedFont>
    <p:embeddedFont>
      <p:font typeface="Poppins Medium Bold Italics" charset="1" panose="00000700000000000000"/>
      <p:regular r:id="rId34"/>
    </p:embeddedFont>
    <p:embeddedFont>
      <p:font typeface="Helios" charset="1" panose="020B0504020202020204"/>
      <p:regular r:id="rId35"/>
    </p:embeddedFont>
    <p:embeddedFont>
      <p:font typeface="Helios Bold" charset="1" panose="020B0704020202020204"/>
      <p:regular r:id="rId36"/>
    </p:embeddedFont>
    <p:embeddedFont>
      <p:font typeface="Helios Italics" charset="1" panose="020B0503020202090204"/>
      <p:regular r:id="rId37"/>
    </p:embeddedFont>
    <p:embeddedFont>
      <p:font typeface="Helios Bold Italics" charset="1" panose="020B0703020202090204"/>
      <p:regular r:id="rId38"/>
    </p:embeddedFont>
    <p:embeddedFont>
      <p:font typeface="Futura" charset="1" panose="020B0502020204020303"/>
      <p:regular r:id="rId39"/>
    </p:embeddedFont>
    <p:embeddedFont>
      <p:font typeface="Futura Bold" charset="1" panose="020B0702020204020203"/>
      <p:regular r:id="rId40"/>
    </p:embeddedFont>
    <p:embeddedFont>
      <p:font typeface="Futura Italics" charset="1" panose="020B0502020204090303"/>
      <p:regular r:id="rId41"/>
    </p:embeddedFont>
    <p:embeddedFont>
      <p:font typeface="Futura Bold Italics" charset="1" panose="020B0702020204090203"/>
      <p:regular r:id="rId42"/>
    </p:embeddedFont>
    <p:embeddedFont>
      <p:font typeface="Futura Light" charset="1" panose="020B0402020204020303"/>
      <p:regular r:id="rId43"/>
    </p:embeddedFont>
    <p:embeddedFont>
      <p:font typeface="Futura Light Italics" charset="1" panose="020B0402020204090303"/>
      <p:regular r:id="rId44"/>
    </p:embeddedFont>
    <p:embeddedFont>
      <p:font typeface="Futura Medium" charset="1" panose="020B0502020204020303"/>
      <p:regular r:id="rId45"/>
    </p:embeddedFont>
    <p:embeddedFont>
      <p:font typeface="Futura Medium Italics" charset="1" panose="020B0502020204090303"/>
      <p:regular r:id="rId46"/>
    </p:embeddedFont>
    <p:embeddedFont>
      <p:font typeface="Futura Ultra-Bold" charset="1" panose="020B0802020204020204"/>
      <p:regular r:id="rId47"/>
    </p:embeddedFont>
    <p:embeddedFont>
      <p:font typeface="Futura Ultra-Bold Italics" charset="1" panose="020B0802020204090204"/>
      <p:regular r:id="rId48"/>
    </p:embeddedFont>
    <p:embeddedFont>
      <p:font typeface="Canva Sans" charset="1" panose="020B0503030501040103"/>
      <p:regular r:id="rId49"/>
    </p:embeddedFont>
    <p:embeddedFont>
      <p:font typeface="Canva Sans Bold" charset="1" panose="020B0803030501040103"/>
      <p:regular r:id="rId50"/>
    </p:embeddedFont>
    <p:embeddedFont>
      <p:font typeface="Canva Sans Italics" charset="1" panose="020B0503030501040103"/>
      <p:regular r:id="rId51"/>
    </p:embeddedFont>
    <p:embeddedFont>
      <p:font typeface="Canva Sans Bold Italics" charset="1" panose="020B0803030501040103"/>
      <p:regular r:id="rId52"/>
    </p:embeddedFont>
    <p:embeddedFont>
      <p:font typeface="Canva Sans Medium" charset="1" panose="020B0603030501040103"/>
      <p:regular r:id="rId53"/>
    </p:embeddedFont>
    <p:embeddedFont>
      <p:font typeface="Canva Sans Medium Italics" charset="1" panose="020B0603030501040103"/>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fonts/font52.fntdata" Type="http://schemas.openxmlformats.org/officeDocument/2006/relationships/font"/><Relationship Id="rId53" Target="fonts/font53.fntdata" Type="http://schemas.openxmlformats.org/officeDocument/2006/relationships/font"/><Relationship Id="rId54" Target="fonts/font54.fntdata" Type="http://schemas.openxmlformats.org/officeDocument/2006/relationships/font"/><Relationship Id="rId55" Target="slides/slide1.xml" Type="http://schemas.openxmlformats.org/officeDocument/2006/relationships/slide"/><Relationship Id="rId56" Target="slides/slide2.xml" Type="http://schemas.openxmlformats.org/officeDocument/2006/relationships/slide"/><Relationship Id="rId57" Target="slides/slide3.xml" Type="http://schemas.openxmlformats.org/officeDocument/2006/relationships/slide"/><Relationship Id="rId58" Target="slides/slide4.xml" Type="http://schemas.openxmlformats.org/officeDocument/2006/relationships/slide"/><Relationship Id="rId59" Target="slides/slide5.xml" Type="http://schemas.openxmlformats.org/officeDocument/2006/relationships/slide"/><Relationship Id="rId6" Target="fonts/font6.fntdata" Type="http://schemas.openxmlformats.org/officeDocument/2006/relationships/font"/><Relationship Id="rId60" Target="slides/slide6.xml" Type="http://schemas.openxmlformats.org/officeDocument/2006/relationships/slide"/><Relationship Id="rId61" Target="slides/slide7.xml" Type="http://schemas.openxmlformats.org/officeDocument/2006/relationships/slide"/><Relationship Id="rId62" Target="slides/slide8.xml" Type="http://schemas.openxmlformats.org/officeDocument/2006/relationships/slide"/><Relationship Id="rId63" Target="slides/slide9.xml" Type="http://schemas.openxmlformats.org/officeDocument/2006/relationships/slide"/><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39.svg" Type="http://schemas.openxmlformats.org/officeDocument/2006/relationships/image"/><Relationship Id="rId7" Target="../media/aAFpVGbbahQ.mp3" Type="http://schemas.microsoft.com/office/2007/relationships/media"/><Relationship Id="rId8" Target="../media/aAFpVGbbahQ.mp3" Type="http://schemas.openxmlformats.org/officeDocument/2006/relationships/audio"/></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4.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4.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png" Type="http://schemas.openxmlformats.org/officeDocument/2006/relationships/image"/><Relationship Id="rId2" Target="../media/image1.jpe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 Id="rId5" Target="../media/image12.png" Type="http://schemas.openxmlformats.org/officeDocument/2006/relationships/image"/><Relationship Id="rId6" Target="../media/image13.png" Type="http://schemas.openxmlformats.org/officeDocument/2006/relationships/image"/><Relationship Id="rId7" Target="../media/image14.png" Type="http://schemas.openxmlformats.org/officeDocument/2006/relationships/image"/><Relationship Id="rId8" Target="../media/image15.png" Type="http://schemas.openxmlformats.org/officeDocument/2006/relationships/image"/><Relationship Id="rId9" Target="../media/image16.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 Id="rId5" Target="../media/image17.png" Type="http://schemas.openxmlformats.org/officeDocument/2006/relationships/image"/><Relationship Id="rId6" Target="../media/image18.png" Type="http://schemas.openxmlformats.org/officeDocument/2006/relationships/image"/><Relationship Id="rId7" Target="../media/image19.png" Type="http://schemas.openxmlformats.org/officeDocument/2006/relationships/image"/><Relationship Id="rId8" Target="../media/image4.png" Type="http://schemas.openxmlformats.org/officeDocument/2006/relationships/image"/><Relationship Id="rId9" Target="../media/image20.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media/image4.png" Type="http://schemas.openxmlformats.org/officeDocument/2006/relationships/image"/><Relationship Id="rId4" Target="../media/image22.png" Type="http://schemas.openxmlformats.org/officeDocument/2006/relationships/image"/><Relationship Id="rId5" Target="../media/image23.png" Type="http://schemas.openxmlformats.org/officeDocument/2006/relationships/image"/><Relationship Id="rId6" Target="../media/image24.png" Type="http://schemas.openxmlformats.org/officeDocument/2006/relationships/image"/><Relationship Id="rId7" Target="../media/image25.png" Type="http://schemas.openxmlformats.org/officeDocument/2006/relationships/image"/><Relationship Id="rId8" Target="../media/image26.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svg" Type="http://schemas.openxmlformats.org/officeDocument/2006/relationships/image"/><Relationship Id="rId4" Target="../media/image4.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 Id="rId5" Target="../media/image4.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7.png" Type="http://schemas.openxmlformats.org/officeDocument/2006/relationships/image"/><Relationship Id="rId11" Target="../media/image38.svg" Type="http://schemas.openxmlformats.org/officeDocument/2006/relationships/image"/><Relationship Id="rId12" Target="../media/image4.png" Type="http://schemas.openxmlformats.org/officeDocument/2006/relationships/image"/><Relationship Id="rId2" Target="../media/image1.jpeg" Type="http://schemas.openxmlformats.org/officeDocument/2006/relationships/image"/><Relationship Id="rId3" Target="../media/image30.jpeg" Type="http://schemas.openxmlformats.org/officeDocument/2006/relationships/image"/><Relationship Id="rId4" Target="../media/image31.png" Type="http://schemas.openxmlformats.org/officeDocument/2006/relationships/image"/><Relationship Id="rId5" Target="../media/image32.svg" Type="http://schemas.openxmlformats.org/officeDocument/2006/relationships/image"/><Relationship Id="rId6" Target="../media/image33.png" Type="http://schemas.openxmlformats.org/officeDocument/2006/relationships/image"/><Relationship Id="rId7" Target="../media/image34.svg" Type="http://schemas.openxmlformats.org/officeDocument/2006/relationships/image"/><Relationship Id="rId8" Target="../media/image35.png" Type="http://schemas.openxmlformats.org/officeDocument/2006/relationships/image"/><Relationship Id="rId9" Target="../media/image36.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333" r="0" b="-9333"/>
            </a:stretch>
          </a:blipFill>
        </p:spPr>
      </p:sp>
      <p:sp>
        <p:nvSpPr>
          <p:cNvPr name="Freeform 3" id="3"/>
          <p:cNvSpPr/>
          <p:nvPr/>
        </p:nvSpPr>
        <p:spPr>
          <a:xfrm flipH="false" flipV="true" rot="-10592564">
            <a:off x="13951981" y="-3884667"/>
            <a:ext cx="12091060" cy="9826734"/>
          </a:xfrm>
          <a:custGeom>
            <a:avLst/>
            <a:gdLst/>
            <a:ahLst/>
            <a:cxnLst/>
            <a:rect r="r" b="b" t="t" l="l"/>
            <a:pathLst>
              <a:path h="9826734" w="12091060">
                <a:moveTo>
                  <a:pt x="0" y="9826734"/>
                </a:moveTo>
                <a:lnTo>
                  <a:pt x="12091059" y="9826734"/>
                </a:lnTo>
                <a:lnTo>
                  <a:pt x="12091059" y="0"/>
                </a:lnTo>
                <a:lnTo>
                  <a:pt x="0" y="0"/>
                </a:lnTo>
                <a:lnTo>
                  <a:pt x="0" y="9826734"/>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4426257" y="870414"/>
            <a:ext cx="9492635" cy="1256976"/>
            <a:chOff x="0" y="0"/>
            <a:chExt cx="2500118" cy="331056"/>
          </a:xfrm>
        </p:grpSpPr>
        <p:sp>
          <p:nvSpPr>
            <p:cNvPr name="Freeform 5" id="5"/>
            <p:cNvSpPr/>
            <p:nvPr/>
          </p:nvSpPr>
          <p:spPr>
            <a:xfrm flipH="false" flipV="false" rot="0">
              <a:off x="0" y="0"/>
              <a:ext cx="2500118" cy="331056"/>
            </a:xfrm>
            <a:custGeom>
              <a:avLst/>
              <a:gdLst/>
              <a:ahLst/>
              <a:cxnLst/>
              <a:rect r="r" b="b" t="t" l="l"/>
              <a:pathLst>
                <a:path h="331056" w="2500118">
                  <a:moveTo>
                    <a:pt x="0" y="0"/>
                  </a:moveTo>
                  <a:lnTo>
                    <a:pt x="2500118" y="0"/>
                  </a:lnTo>
                  <a:lnTo>
                    <a:pt x="2500118" y="331056"/>
                  </a:lnTo>
                  <a:lnTo>
                    <a:pt x="0" y="331056"/>
                  </a:lnTo>
                  <a:close/>
                </a:path>
              </a:pathLst>
            </a:custGeom>
            <a:solidFill>
              <a:srgbClr val="014104"/>
            </a:solidFill>
          </p:spPr>
        </p:sp>
        <p:sp>
          <p:nvSpPr>
            <p:cNvPr name="TextBox 6" id="6"/>
            <p:cNvSpPr txBox="true"/>
            <p:nvPr/>
          </p:nvSpPr>
          <p:spPr>
            <a:xfrm>
              <a:off x="0" y="-19050"/>
              <a:ext cx="812800" cy="831850"/>
            </a:xfrm>
            <a:prstGeom prst="rect">
              <a:avLst/>
            </a:prstGeom>
          </p:spPr>
          <p:txBody>
            <a:bodyPr anchor="ctr" rtlCol="false" tIns="50800" lIns="50800" bIns="50800" rIns="50800"/>
            <a:lstStyle/>
            <a:p>
              <a:pPr algn="ctr">
                <a:lnSpc>
                  <a:spcPts val="2859"/>
                </a:lnSpc>
              </a:pPr>
            </a:p>
          </p:txBody>
        </p:sp>
      </p:grpSp>
      <p:sp>
        <p:nvSpPr>
          <p:cNvPr name="Freeform 7" id="7"/>
          <p:cNvSpPr/>
          <p:nvPr/>
        </p:nvSpPr>
        <p:spPr>
          <a:xfrm flipH="false" flipV="false" rot="0">
            <a:off x="6891644" y="1606828"/>
            <a:ext cx="4561861" cy="5902363"/>
          </a:xfrm>
          <a:custGeom>
            <a:avLst/>
            <a:gdLst/>
            <a:ahLst/>
            <a:cxnLst/>
            <a:rect r="r" b="b" t="t" l="l"/>
            <a:pathLst>
              <a:path h="5902363" w="4561861">
                <a:moveTo>
                  <a:pt x="0" y="0"/>
                </a:moveTo>
                <a:lnTo>
                  <a:pt x="4561862" y="0"/>
                </a:lnTo>
                <a:lnTo>
                  <a:pt x="4561862" y="5902363"/>
                </a:lnTo>
                <a:lnTo>
                  <a:pt x="0" y="5902363"/>
                </a:lnTo>
                <a:lnTo>
                  <a:pt x="0" y="0"/>
                </a:lnTo>
                <a:close/>
              </a:path>
            </a:pathLst>
          </a:custGeom>
          <a:blipFill>
            <a:blip r:embed="rId5"/>
            <a:stretch>
              <a:fillRect l="0" t="0" r="0" b="0"/>
            </a:stretch>
          </a:blipFill>
        </p:spPr>
      </p:sp>
      <p:sp>
        <p:nvSpPr>
          <p:cNvPr name="TextBox 8" id="8"/>
          <p:cNvSpPr txBox="true"/>
          <p:nvPr/>
        </p:nvSpPr>
        <p:spPr>
          <a:xfrm rot="0">
            <a:off x="5173763" y="972487"/>
            <a:ext cx="8492925" cy="1224281"/>
          </a:xfrm>
          <a:prstGeom prst="rect">
            <a:avLst/>
          </a:prstGeom>
        </p:spPr>
        <p:txBody>
          <a:bodyPr anchor="t" rtlCol="false" tIns="0" lIns="0" bIns="0" rIns="0">
            <a:spAutoFit/>
          </a:bodyPr>
          <a:lstStyle/>
          <a:p>
            <a:pPr>
              <a:lnSpc>
                <a:spcPts val="9200"/>
              </a:lnSpc>
            </a:pPr>
            <a:r>
              <a:rPr lang="en-US" sz="9200">
                <a:solidFill>
                  <a:srgbClr val="FFFFFF"/>
                </a:solidFill>
                <a:latin typeface="DM Sans Bold"/>
              </a:rPr>
              <a:t>WELCOME TO</a:t>
            </a:r>
          </a:p>
        </p:txBody>
      </p:sp>
      <p:sp>
        <p:nvSpPr>
          <p:cNvPr name="Freeform 9" id="9"/>
          <p:cNvSpPr/>
          <p:nvPr/>
        </p:nvSpPr>
        <p:spPr>
          <a:xfrm flipH="false" flipV="false" rot="84420">
            <a:off x="-10356394" y="-7538185"/>
            <a:ext cx="16497169" cy="13407699"/>
          </a:xfrm>
          <a:custGeom>
            <a:avLst/>
            <a:gdLst/>
            <a:ahLst/>
            <a:cxnLst/>
            <a:rect r="r" b="b" t="t" l="l"/>
            <a:pathLst>
              <a:path h="13407699" w="16497169">
                <a:moveTo>
                  <a:pt x="0" y="0"/>
                </a:moveTo>
                <a:lnTo>
                  <a:pt x="16497168" y="0"/>
                </a:lnTo>
                <a:lnTo>
                  <a:pt x="16497168" y="13407699"/>
                </a:lnTo>
                <a:lnTo>
                  <a:pt x="0" y="1340769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993357" y="9352392"/>
            <a:ext cx="20522364" cy="1869217"/>
            <a:chOff x="0" y="0"/>
            <a:chExt cx="5405067" cy="492304"/>
          </a:xfrm>
        </p:grpSpPr>
        <p:sp>
          <p:nvSpPr>
            <p:cNvPr name="Freeform 11" id="11"/>
            <p:cNvSpPr/>
            <p:nvPr/>
          </p:nvSpPr>
          <p:spPr>
            <a:xfrm flipH="false" flipV="false" rot="0">
              <a:off x="0" y="0"/>
              <a:ext cx="5405067" cy="492304"/>
            </a:xfrm>
            <a:custGeom>
              <a:avLst/>
              <a:gdLst/>
              <a:ahLst/>
              <a:cxnLst/>
              <a:rect r="r" b="b" t="t" l="l"/>
              <a:pathLst>
                <a:path h="492304" w="5405067">
                  <a:moveTo>
                    <a:pt x="19239" y="0"/>
                  </a:moveTo>
                  <a:lnTo>
                    <a:pt x="5385827" y="0"/>
                  </a:lnTo>
                  <a:cubicBezTo>
                    <a:pt x="5390930" y="0"/>
                    <a:pt x="5395824" y="2027"/>
                    <a:pt x="5399432" y="5635"/>
                  </a:cubicBezTo>
                  <a:cubicBezTo>
                    <a:pt x="5403040" y="9243"/>
                    <a:pt x="5405067" y="14137"/>
                    <a:pt x="5405067" y="19239"/>
                  </a:cubicBezTo>
                  <a:lnTo>
                    <a:pt x="5405067" y="473065"/>
                  </a:lnTo>
                  <a:cubicBezTo>
                    <a:pt x="5405067" y="478167"/>
                    <a:pt x="5403040" y="483061"/>
                    <a:pt x="5399432" y="486669"/>
                  </a:cubicBezTo>
                  <a:cubicBezTo>
                    <a:pt x="5395824" y="490277"/>
                    <a:pt x="5390930" y="492304"/>
                    <a:pt x="5385827" y="492304"/>
                  </a:cubicBezTo>
                  <a:lnTo>
                    <a:pt x="19239" y="492304"/>
                  </a:lnTo>
                  <a:cubicBezTo>
                    <a:pt x="14137" y="492304"/>
                    <a:pt x="9243" y="490277"/>
                    <a:pt x="5635" y="486669"/>
                  </a:cubicBezTo>
                  <a:cubicBezTo>
                    <a:pt x="2027" y="483061"/>
                    <a:pt x="0" y="478167"/>
                    <a:pt x="0" y="473065"/>
                  </a:cubicBezTo>
                  <a:lnTo>
                    <a:pt x="0" y="19239"/>
                  </a:lnTo>
                  <a:cubicBezTo>
                    <a:pt x="0" y="14137"/>
                    <a:pt x="2027" y="9243"/>
                    <a:pt x="5635" y="5635"/>
                  </a:cubicBezTo>
                  <a:cubicBezTo>
                    <a:pt x="9243" y="2027"/>
                    <a:pt x="14137" y="0"/>
                    <a:pt x="19239" y="0"/>
                  </a:cubicBezTo>
                  <a:close/>
                </a:path>
              </a:pathLst>
            </a:custGeom>
            <a:solidFill>
              <a:srgbClr val="014104"/>
            </a:solidFill>
          </p:spPr>
        </p:sp>
        <p:sp>
          <p:nvSpPr>
            <p:cNvPr name="TextBox 12" id="12"/>
            <p:cNvSpPr txBox="true"/>
            <p:nvPr/>
          </p:nvSpPr>
          <p:spPr>
            <a:xfrm>
              <a:off x="0" y="-66675"/>
              <a:ext cx="812800" cy="879475"/>
            </a:xfrm>
            <a:prstGeom prst="rect">
              <a:avLst/>
            </a:prstGeom>
          </p:spPr>
          <p:txBody>
            <a:bodyPr anchor="ctr" rtlCol="false" tIns="50800" lIns="50800" bIns="50800" rIns="50800"/>
            <a:lstStyle/>
            <a:p>
              <a:pPr algn="ctr">
                <a:lnSpc>
                  <a:spcPts val="5494"/>
                </a:lnSpc>
              </a:pPr>
            </a:p>
          </p:txBody>
        </p:sp>
      </p:grpSp>
      <p:sp>
        <p:nvSpPr>
          <p:cNvPr name="TextBox 13" id="13"/>
          <p:cNvSpPr txBox="true"/>
          <p:nvPr/>
        </p:nvSpPr>
        <p:spPr>
          <a:xfrm rot="0">
            <a:off x="4165950" y="6859365"/>
            <a:ext cx="10756200" cy="821276"/>
          </a:xfrm>
          <a:prstGeom prst="rect">
            <a:avLst/>
          </a:prstGeom>
        </p:spPr>
        <p:txBody>
          <a:bodyPr anchor="t" rtlCol="false" tIns="0" lIns="0" bIns="0" rIns="0">
            <a:spAutoFit/>
          </a:bodyPr>
          <a:lstStyle/>
          <a:p>
            <a:pPr>
              <a:lnSpc>
                <a:spcPts val="5766"/>
              </a:lnSpc>
            </a:pPr>
            <a:r>
              <a:rPr lang="en-US" sz="6007">
                <a:solidFill>
                  <a:srgbClr val="040506"/>
                </a:solidFill>
                <a:latin typeface="Poppins Medium Bold"/>
              </a:rPr>
              <a:t>SATBIR INDUSTRIES (REGD.)</a:t>
            </a:r>
          </a:p>
        </p:txBody>
      </p:sp>
      <p:sp>
        <p:nvSpPr>
          <p:cNvPr name="TextBox 14" id="14"/>
          <p:cNvSpPr txBox="true"/>
          <p:nvPr/>
        </p:nvSpPr>
        <p:spPr>
          <a:xfrm rot="0">
            <a:off x="3889725" y="7613966"/>
            <a:ext cx="10756200" cy="580390"/>
          </a:xfrm>
          <a:prstGeom prst="rect">
            <a:avLst/>
          </a:prstGeom>
        </p:spPr>
        <p:txBody>
          <a:bodyPr anchor="t" rtlCol="false" tIns="0" lIns="0" bIns="0" rIns="0">
            <a:spAutoFit/>
          </a:bodyPr>
          <a:lstStyle/>
          <a:p>
            <a:pPr algn="ctr">
              <a:lnSpc>
                <a:spcPts val="4759"/>
              </a:lnSpc>
            </a:pPr>
            <a:r>
              <a:rPr lang="en-US" sz="3399">
                <a:solidFill>
                  <a:srgbClr val="000000"/>
                </a:solidFill>
                <a:latin typeface="Canva Sans"/>
              </a:rPr>
              <a:t>An IATF 16949 Certified Company</a:t>
            </a:r>
          </a:p>
        </p:txBody>
      </p:sp>
      <p:sp>
        <p:nvSpPr>
          <p:cNvPr name="TextBox 15" id="15"/>
          <p:cNvSpPr txBox="true"/>
          <p:nvPr/>
        </p:nvSpPr>
        <p:spPr>
          <a:xfrm rot="0">
            <a:off x="9010650" y="9480231"/>
            <a:ext cx="8764217" cy="646977"/>
          </a:xfrm>
          <a:prstGeom prst="rect">
            <a:avLst/>
          </a:prstGeom>
        </p:spPr>
        <p:txBody>
          <a:bodyPr anchor="t" rtlCol="false" tIns="0" lIns="0" bIns="0" rIns="0">
            <a:spAutoFit/>
          </a:bodyPr>
          <a:lstStyle/>
          <a:p>
            <a:pPr algn="ctr">
              <a:lnSpc>
                <a:spcPts val="5218"/>
              </a:lnSpc>
              <a:spcBef>
                <a:spcPct val="0"/>
              </a:spcBef>
            </a:pPr>
            <a:r>
              <a:rPr lang="en-US" sz="3781" spc="37">
                <a:solidFill>
                  <a:srgbClr val="FFFFFF"/>
                </a:solidFill>
                <a:latin typeface="Open Sauce"/>
              </a:rPr>
              <a:t>E-mail:-  </a:t>
            </a:r>
            <a:r>
              <a:rPr lang="en-US" sz="3781" spc="37">
                <a:solidFill>
                  <a:srgbClr val="FFFFFF"/>
                </a:solidFill>
                <a:latin typeface="Open Sauce"/>
              </a:rPr>
              <a:t>satbirindustries@yahoo.in</a:t>
            </a:r>
          </a:p>
        </p:txBody>
      </p:sp>
      <p:sp>
        <p:nvSpPr>
          <p:cNvPr name="TextBox 16" id="16"/>
          <p:cNvSpPr txBox="true"/>
          <p:nvPr/>
        </p:nvSpPr>
        <p:spPr>
          <a:xfrm rot="0">
            <a:off x="673732" y="9489756"/>
            <a:ext cx="5289500" cy="646977"/>
          </a:xfrm>
          <a:prstGeom prst="rect">
            <a:avLst/>
          </a:prstGeom>
        </p:spPr>
        <p:txBody>
          <a:bodyPr anchor="t" rtlCol="false" tIns="0" lIns="0" bIns="0" rIns="0">
            <a:spAutoFit/>
          </a:bodyPr>
          <a:lstStyle/>
          <a:p>
            <a:pPr algn="ctr">
              <a:lnSpc>
                <a:spcPts val="5218"/>
              </a:lnSpc>
              <a:spcBef>
                <a:spcPct val="0"/>
              </a:spcBef>
            </a:pPr>
            <a:r>
              <a:rPr lang="en-US" sz="3781" spc="37">
                <a:solidFill>
                  <a:srgbClr val="FFFFFF"/>
                </a:solidFill>
                <a:latin typeface="Open Sauce"/>
              </a:rPr>
              <a:t>Website:- satinds.com</a:t>
            </a:r>
          </a:p>
        </p:txBody>
      </p:sp>
      <p:pic>
        <p:nvPicPr>
          <p:cNvPr name="Picture 17" id="17">
            <a:hlinkClick action="ppaction://media"/>
          </p:cNvPr>
          <p:cNvPicPr>
            <a:picLocks noChangeAspect="true"/>
          </p:cNvPicPr>
          <p:nvPr>
            <a:audioFile r:link="rId8"/>
            <p:extLst>
              <p:ext uri="{DAA4B4D4-6D71-4841-9C94-3DE7FCFB9230}">
                <p14:media xmlns:p14="http://schemas.microsoft.com/office/powerpoint/2010/main" r:embed="rId7"/>
              </p:ext>
            </p:extLst>
          </p:nvPr>
        </p:nvPicPr>
        <p:blipFill>
          <a:blip r:embed="rId6"/>
          <a:stretch>
            <a:fillRect/>
          </a:stretch>
        </p:blipFill>
        <p:spPr>
          <a:xfrm>
            <a:off x="8629650" y="4629150"/>
            <a:ext cx="1028700" cy="1028700"/>
          </a:xfrm>
          <a:prstGeom prst="rect">
            <a:avLst/>
          </a:prstGeom>
        </p:spPr>
      </p:pic>
    </p:spTree>
  </p:cSld>
  <p:clrMapOvr>
    <a:masterClrMapping/>
  </p:clrMapOvr>
  <p:timing>
    <p:tnLst>
      <p:par>
        <p:cTn dur="indefinite" restart="never" nodeType="tmRoot">
          <p:childTnLst>
            <p:cmd cmd="playFrom(0.0)">
              <p:cBhvr>
                <p:cTn/>
                <p:tgtEl>
                  <p:spTgt spid="17"/>
                </p:tgtEl>
              </p:cBhvr>
            </p:cmd>
            <p:audio>
              <p:cMediaNode vol="100000" showWhenStopped="false">
                <p:cTn/>
                <p:tgtEl>
                  <p:spTgt spid="17"/>
                </p:tgtEl>
              </p:cMediaNode>
            </p:audio>
          </p:childTnLst>
        </p:cTn>
      </p:par>
    </p:tnLst>
  </p:timing>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0800000">
            <a:off x="9889281" y="-625821"/>
            <a:ext cx="18562305" cy="8555165"/>
            <a:chOff x="0" y="0"/>
            <a:chExt cx="406400" cy="187305"/>
          </a:xfrm>
        </p:grpSpPr>
        <p:sp>
          <p:nvSpPr>
            <p:cNvPr name="Freeform 3" id="3"/>
            <p:cNvSpPr/>
            <p:nvPr/>
          </p:nvSpPr>
          <p:spPr>
            <a:xfrm flipH="false" flipV="false" rot="0">
              <a:off x="0" y="0"/>
              <a:ext cx="406400" cy="187305"/>
            </a:xfrm>
            <a:custGeom>
              <a:avLst/>
              <a:gdLst/>
              <a:ahLst/>
              <a:cxnLst/>
              <a:rect r="r" b="b" t="t" l="l"/>
              <a:pathLst>
                <a:path h="187305" w="406400">
                  <a:moveTo>
                    <a:pt x="203200" y="0"/>
                  </a:moveTo>
                  <a:lnTo>
                    <a:pt x="203200" y="0"/>
                  </a:lnTo>
                  <a:lnTo>
                    <a:pt x="406400" y="187305"/>
                  </a:lnTo>
                  <a:lnTo>
                    <a:pt x="0" y="187305"/>
                  </a:lnTo>
                  <a:lnTo>
                    <a:pt x="203200" y="0"/>
                  </a:lnTo>
                  <a:close/>
                </a:path>
              </a:pathLst>
            </a:custGeom>
            <a:solidFill>
              <a:srgbClr val="FFFFFF"/>
            </a:solidFill>
          </p:spPr>
        </p:sp>
        <p:sp>
          <p:nvSpPr>
            <p:cNvPr name="TextBox 4" id="4"/>
            <p:cNvSpPr txBox="true"/>
            <p:nvPr/>
          </p:nvSpPr>
          <p:spPr>
            <a:xfrm>
              <a:off x="127000" y="-38100"/>
              <a:ext cx="558800" cy="647700"/>
            </a:xfrm>
            <a:prstGeom prst="rect">
              <a:avLst/>
            </a:prstGeom>
          </p:spPr>
          <p:txBody>
            <a:bodyPr anchor="ctr" rtlCol="false" tIns="50800" lIns="50800" bIns="50800" rIns="50800"/>
            <a:lstStyle/>
            <a:p>
              <a:pPr algn="ctr">
                <a:lnSpc>
                  <a:spcPts val="2100"/>
                </a:lnSpc>
              </a:pPr>
            </a:p>
          </p:txBody>
        </p:sp>
      </p:grpSp>
      <p:grpSp>
        <p:nvGrpSpPr>
          <p:cNvPr name="Group 5" id="5"/>
          <p:cNvGrpSpPr>
            <a:grpSpLocks noChangeAspect="true"/>
          </p:cNvGrpSpPr>
          <p:nvPr/>
        </p:nvGrpSpPr>
        <p:grpSpPr>
          <a:xfrm rot="0">
            <a:off x="12036459" y="1661094"/>
            <a:ext cx="12503082" cy="10287000"/>
            <a:chOff x="0" y="0"/>
            <a:chExt cx="6184570" cy="5088399"/>
          </a:xfrm>
        </p:grpSpPr>
        <p:sp>
          <p:nvSpPr>
            <p:cNvPr name="Freeform 6" id="6"/>
            <p:cNvSpPr/>
            <p:nvPr/>
          </p:nvSpPr>
          <p:spPr>
            <a:xfrm flipH="false" flipV="false" rot="0">
              <a:off x="0" y="0"/>
              <a:ext cx="6184570" cy="5088399"/>
            </a:xfrm>
            <a:custGeom>
              <a:avLst/>
              <a:gdLst/>
              <a:ahLst/>
              <a:cxnLst/>
              <a:rect r="r" b="b" t="t" l="l"/>
              <a:pathLst>
                <a:path h="5088399" w="6184570">
                  <a:moveTo>
                    <a:pt x="3433653" y="2544200"/>
                  </a:moveTo>
                  <a:lnTo>
                    <a:pt x="6184570" y="5088399"/>
                  </a:lnTo>
                  <a:lnTo>
                    <a:pt x="2750917" y="5088399"/>
                  </a:lnTo>
                  <a:lnTo>
                    <a:pt x="0" y="2544200"/>
                  </a:lnTo>
                  <a:lnTo>
                    <a:pt x="2750917" y="0"/>
                  </a:lnTo>
                  <a:lnTo>
                    <a:pt x="6184570" y="0"/>
                  </a:lnTo>
                  <a:lnTo>
                    <a:pt x="3433653" y="2544200"/>
                  </a:lnTo>
                  <a:close/>
                </a:path>
              </a:pathLst>
            </a:custGeom>
            <a:solidFill>
              <a:srgbClr val="FFFFFF"/>
            </a:solidFill>
          </p:spPr>
        </p:sp>
        <p:sp>
          <p:nvSpPr>
            <p:cNvPr name="Freeform 7" id="7"/>
            <p:cNvSpPr/>
            <p:nvPr/>
          </p:nvSpPr>
          <p:spPr>
            <a:xfrm flipH="false" flipV="false" rot="0">
              <a:off x="0" y="0"/>
              <a:ext cx="6184570" cy="5088399"/>
            </a:xfrm>
            <a:custGeom>
              <a:avLst/>
              <a:gdLst/>
              <a:ahLst/>
              <a:cxnLst/>
              <a:rect r="r" b="b" t="t" l="l"/>
              <a:pathLst>
                <a:path h="5088399" w="6184570">
                  <a:moveTo>
                    <a:pt x="3433653" y="2544200"/>
                  </a:moveTo>
                  <a:lnTo>
                    <a:pt x="6184570" y="5088399"/>
                  </a:lnTo>
                  <a:lnTo>
                    <a:pt x="2750917" y="5088399"/>
                  </a:lnTo>
                  <a:lnTo>
                    <a:pt x="0" y="2544200"/>
                  </a:lnTo>
                  <a:lnTo>
                    <a:pt x="2750917" y="0"/>
                  </a:lnTo>
                  <a:lnTo>
                    <a:pt x="6184570" y="0"/>
                  </a:lnTo>
                  <a:lnTo>
                    <a:pt x="3433653" y="2544200"/>
                  </a:lnTo>
                  <a:close/>
                </a:path>
              </a:pathLst>
            </a:custGeom>
            <a:blipFill>
              <a:blip r:embed="rId2"/>
              <a:stretch>
                <a:fillRect l="-11745" t="0" r="-11745" b="0"/>
              </a:stretch>
            </a:blipFill>
          </p:spPr>
        </p:sp>
      </p:grpSp>
      <p:grpSp>
        <p:nvGrpSpPr>
          <p:cNvPr name="Group 8" id="8"/>
          <p:cNvGrpSpPr/>
          <p:nvPr/>
        </p:nvGrpSpPr>
        <p:grpSpPr>
          <a:xfrm rot="0">
            <a:off x="9006848" y="6804594"/>
            <a:ext cx="7555842" cy="3482406"/>
            <a:chOff x="0" y="0"/>
            <a:chExt cx="406400" cy="187305"/>
          </a:xfrm>
        </p:grpSpPr>
        <p:sp>
          <p:nvSpPr>
            <p:cNvPr name="Freeform 9" id="9"/>
            <p:cNvSpPr/>
            <p:nvPr/>
          </p:nvSpPr>
          <p:spPr>
            <a:xfrm flipH="false" flipV="false" rot="0">
              <a:off x="0" y="0"/>
              <a:ext cx="406400" cy="187305"/>
            </a:xfrm>
            <a:custGeom>
              <a:avLst/>
              <a:gdLst/>
              <a:ahLst/>
              <a:cxnLst/>
              <a:rect r="r" b="b" t="t" l="l"/>
              <a:pathLst>
                <a:path h="187305" w="406400">
                  <a:moveTo>
                    <a:pt x="203200" y="0"/>
                  </a:moveTo>
                  <a:lnTo>
                    <a:pt x="203200" y="0"/>
                  </a:lnTo>
                  <a:lnTo>
                    <a:pt x="406400" y="187305"/>
                  </a:lnTo>
                  <a:lnTo>
                    <a:pt x="0" y="187305"/>
                  </a:lnTo>
                  <a:lnTo>
                    <a:pt x="203200" y="0"/>
                  </a:lnTo>
                  <a:close/>
                </a:path>
              </a:pathLst>
            </a:custGeom>
            <a:solidFill>
              <a:srgbClr val="1C5739">
                <a:alpha val="80000"/>
              </a:srgbClr>
            </a:solidFill>
          </p:spPr>
        </p:sp>
        <p:sp>
          <p:nvSpPr>
            <p:cNvPr name="TextBox 10" id="10"/>
            <p:cNvSpPr txBox="true"/>
            <p:nvPr/>
          </p:nvSpPr>
          <p:spPr>
            <a:xfrm>
              <a:off x="127000" y="-38100"/>
              <a:ext cx="558800" cy="647700"/>
            </a:xfrm>
            <a:prstGeom prst="rect">
              <a:avLst/>
            </a:prstGeom>
          </p:spPr>
          <p:txBody>
            <a:bodyPr anchor="ctr" rtlCol="false" tIns="50800" lIns="50800" bIns="50800" rIns="50800"/>
            <a:lstStyle/>
            <a:p>
              <a:pPr algn="ctr">
                <a:lnSpc>
                  <a:spcPts val="2100"/>
                </a:lnSpc>
              </a:pPr>
            </a:p>
          </p:txBody>
        </p:sp>
      </p:grpSp>
      <p:sp>
        <p:nvSpPr>
          <p:cNvPr name="Freeform 11" id="11"/>
          <p:cNvSpPr/>
          <p:nvPr/>
        </p:nvSpPr>
        <p:spPr>
          <a:xfrm flipH="false" flipV="false" rot="0">
            <a:off x="15329071" y="-122623"/>
            <a:ext cx="1868026" cy="2416945"/>
          </a:xfrm>
          <a:custGeom>
            <a:avLst/>
            <a:gdLst/>
            <a:ahLst/>
            <a:cxnLst/>
            <a:rect r="r" b="b" t="t" l="l"/>
            <a:pathLst>
              <a:path h="2416945" w="1868026">
                <a:moveTo>
                  <a:pt x="0" y="0"/>
                </a:moveTo>
                <a:lnTo>
                  <a:pt x="1868026" y="0"/>
                </a:lnTo>
                <a:lnTo>
                  <a:pt x="1868026" y="2416946"/>
                </a:lnTo>
                <a:lnTo>
                  <a:pt x="0" y="2416946"/>
                </a:lnTo>
                <a:lnTo>
                  <a:pt x="0" y="0"/>
                </a:lnTo>
                <a:close/>
              </a:path>
            </a:pathLst>
          </a:custGeom>
          <a:blipFill>
            <a:blip r:embed="rId3"/>
            <a:stretch>
              <a:fillRect l="0" t="0" r="0" b="0"/>
            </a:stretch>
          </a:blipFill>
        </p:spPr>
      </p:sp>
      <p:sp>
        <p:nvSpPr>
          <p:cNvPr name="TextBox 12" id="12"/>
          <p:cNvSpPr txBox="true"/>
          <p:nvPr/>
        </p:nvSpPr>
        <p:spPr>
          <a:xfrm rot="0">
            <a:off x="413124" y="1555575"/>
            <a:ext cx="10815051" cy="7373495"/>
          </a:xfrm>
          <a:prstGeom prst="rect">
            <a:avLst/>
          </a:prstGeom>
        </p:spPr>
        <p:txBody>
          <a:bodyPr anchor="t" rtlCol="false" tIns="0" lIns="0" bIns="0" rIns="0">
            <a:spAutoFit/>
          </a:bodyPr>
          <a:lstStyle/>
          <a:p>
            <a:pPr algn="just">
              <a:lnSpc>
                <a:spcPts val="5855"/>
              </a:lnSpc>
            </a:pPr>
            <a:r>
              <a:rPr lang="en-US" sz="3199">
                <a:solidFill>
                  <a:srgbClr val="000000"/>
                </a:solidFill>
                <a:latin typeface="Open Sauce"/>
              </a:rPr>
              <a:t>Satbir Industries (REGD.) an IATF 16949 Certified  company which is engaged in manufacturing of hot forged components. </a:t>
            </a:r>
            <a:r>
              <a:rPr lang="en-US" sz="3199">
                <a:solidFill>
                  <a:srgbClr val="000000"/>
                </a:solidFill>
                <a:latin typeface="Open Sauce"/>
              </a:rPr>
              <a:t>We are one of the largest manufacturers of hot forged nuts in India. State of the Art manufacturing facilities are managed by highly skilled work force and dedicated team of quality professionals to deliver the best quality products at economical prices to our customers on global platform.</a:t>
            </a:r>
          </a:p>
          <a:p>
            <a:pPr algn="just">
              <a:lnSpc>
                <a:spcPts val="5855"/>
              </a:lnSpc>
            </a:pPr>
          </a:p>
        </p:txBody>
      </p:sp>
      <p:sp>
        <p:nvSpPr>
          <p:cNvPr name="TextBox 13" id="13"/>
          <p:cNvSpPr txBox="true"/>
          <p:nvPr/>
        </p:nvSpPr>
        <p:spPr>
          <a:xfrm rot="0">
            <a:off x="3265027" y="406575"/>
            <a:ext cx="5457386" cy="904875"/>
          </a:xfrm>
          <a:prstGeom prst="rect">
            <a:avLst/>
          </a:prstGeom>
        </p:spPr>
        <p:txBody>
          <a:bodyPr anchor="t" rtlCol="false" tIns="0" lIns="0" bIns="0" rIns="0">
            <a:spAutoFit/>
          </a:bodyPr>
          <a:lstStyle/>
          <a:p>
            <a:pPr>
              <a:lnSpc>
                <a:spcPts val="6000"/>
              </a:lnSpc>
            </a:pPr>
            <a:r>
              <a:rPr lang="en-US" sz="5000">
                <a:solidFill>
                  <a:srgbClr val="000000"/>
                </a:solidFill>
                <a:latin typeface="Cooper Hewitt Bold"/>
              </a:rPr>
              <a:t>Company Profile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333" r="0" b="-9333"/>
            </a:stretch>
          </a:blipFill>
        </p:spPr>
      </p:sp>
      <p:grpSp>
        <p:nvGrpSpPr>
          <p:cNvPr name="Group 3" id="3"/>
          <p:cNvGrpSpPr/>
          <p:nvPr/>
        </p:nvGrpSpPr>
        <p:grpSpPr>
          <a:xfrm rot="0">
            <a:off x="9052080" y="3973492"/>
            <a:ext cx="91920" cy="5753357"/>
            <a:chOff x="0" y="0"/>
            <a:chExt cx="24209" cy="1515287"/>
          </a:xfrm>
        </p:grpSpPr>
        <p:sp>
          <p:nvSpPr>
            <p:cNvPr name="Freeform 4" id="4"/>
            <p:cNvSpPr/>
            <p:nvPr/>
          </p:nvSpPr>
          <p:spPr>
            <a:xfrm flipH="false" flipV="false" rot="0">
              <a:off x="0" y="0"/>
              <a:ext cx="24209" cy="1515287"/>
            </a:xfrm>
            <a:custGeom>
              <a:avLst/>
              <a:gdLst/>
              <a:ahLst/>
              <a:cxnLst/>
              <a:rect r="r" b="b" t="t" l="l"/>
              <a:pathLst>
                <a:path h="1515287" w="24209">
                  <a:moveTo>
                    <a:pt x="0" y="0"/>
                  </a:moveTo>
                  <a:lnTo>
                    <a:pt x="24209" y="0"/>
                  </a:lnTo>
                  <a:lnTo>
                    <a:pt x="24209" y="1515287"/>
                  </a:lnTo>
                  <a:lnTo>
                    <a:pt x="0" y="1515287"/>
                  </a:lnTo>
                  <a:close/>
                </a:path>
              </a:pathLst>
            </a:custGeom>
            <a:solidFill>
              <a:srgbClr val="000000"/>
            </a:solidFill>
          </p:spPr>
        </p:sp>
        <p:sp>
          <p:nvSpPr>
            <p:cNvPr name="TextBox 5" id="5"/>
            <p:cNvSpPr txBox="true"/>
            <p:nvPr/>
          </p:nvSpPr>
          <p:spPr>
            <a:xfrm>
              <a:off x="0" y="-19050"/>
              <a:ext cx="812800" cy="831850"/>
            </a:xfrm>
            <a:prstGeom prst="rect">
              <a:avLst/>
            </a:prstGeom>
          </p:spPr>
          <p:txBody>
            <a:bodyPr anchor="ctr" rtlCol="false" tIns="50800" lIns="50800" bIns="50800" rIns="50800"/>
            <a:lstStyle/>
            <a:p>
              <a:pPr algn="ctr">
                <a:lnSpc>
                  <a:spcPts val="2859"/>
                </a:lnSpc>
              </a:pPr>
            </a:p>
          </p:txBody>
        </p:sp>
      </p:grpSp>
      <p:sp>
        <p:nvSpPr>
          <p:cNvPr name="Freeform 6" id="6"/>
          <p:cNvSpPr/>
          <p:nvPr/>
        </p:nvSpPr>
        <p:spPr>
          <a:xfrm flipH="false" flipV="false" rot="0">
            <a:off x="13095004" y="2615255"/>
            <a:ext cx="1367765" cy="1367765"/>
          </a:xfrm>
          <a:custGeom>
            <a:avLst/>
            <a:gdLst/>
            <a:ahLst/>
            <a:cxnLst/>
            <a:rect r="r" b="b" t="t" l="l"/>
            <a:pathLst>
              <a:path h="1367765" w="1367765">
                <a:moveTo>
                  <a:pt x="0" y="0"/>
                </a:moveTo>
                <a:lnTo>
                  <a:pt x="1367764" y="0"/>
                </a:lnTo>
                <a:lnTo>
                  <a:pt x="1367764" y="1367765"/>
                </a:lnTo>
                <a:lnTo>
                  <a:pt x="0" y="13677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3787612" y="2386450"/>
            <a:ext cx="1201502" cy="1529690"/>
          </a:xfrm>
          <a:custGeom>
            <a:avLst/>
            <a:gdLst/>
            <a:ahLst/>
            <a:cxnLst/>
            <a:rect r="r" b="b" t="t" l="l"/>
            <a:pathLst>
              <a:path h="1529690" w="1201502">
                <a:moveTo>
                  <a:pt x="0" y="0"/>
                </a:moveTo>
                <a:lnTo>
                  <a:pt x="1201502" y="0"/>
                </a:lnTo>
                <a:lnTo>
                  <a:pt x="1201502" y="1529690"/>
                </a:lnTo>
                <a:lnTo>
                  <a:pt x="0" y="15296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8" id="8"/>
          <p:cNvGrpSpPr/>
          <p:nvPr/>
        </p:nvGrpSpPr>
        <p:grpSpPr>
          <a:xfrm rot="0">
            <a:off x="3461247" y="805623"/>
            <a:ext cx="10972325" cy="1256976"/>
            <a:chOff x="0" y="0"/>
            <a:chExt cx="2889830" cy="331056"/>
          </a:xfrm>
        </p:grpSpPr>
        <p:sp>
          <p:nvSpPr>
            <p:cNvPr name="Freeform 9" id="9"/>
            <p:cNvSpPr/>
            <p:nvPr/>
          </p:nvSpPr>
          <p:spPr>
            <a:xfrm flipH="false" flipV="false" rot="0">
              <a:off x="0" y="0"/>
              <a:ext cx="2889830" cy="331056"/>
            </a:xfrm>
            <a:custGeom>
              <a:avLst/>
              <a:gdLst/>
              <a:ahLst/>
              <a:cxnLst/>
              <a:rect r="r" b="b" t="t" l="l"/>
              <a:pathLst>
                <a:path h="331056" w="2889830">
                  <a:moveTo>
                    <a:pt x="0" y="0"/>
                  </a:moveTo>
                  <a:lnTo>
                    <a:pt x="2889830" y="0"/>
                  </a:lnTo>
                  <a:lnTo>
                    <a:pt x="2889830" y="331056"/>
                  </a:lnTo>
                  <a:lnTo>
                    <a:pt x="0" y="331056"/>
                  </a:lnTo>
                  <a:close/>
                </a:path>
              </a:pathLst>
            </a:custGeom>
            <a:solidFill>
              <a:srgbClr val="F9FA6E"/>
            </a:solidFill>
          </p:spPr>
        </p:sp>
        <p:sp>
          <p:nvSpPr>
            <p:cNvPr name="TextBox 10" id="10"/>
            <p:cNvSpPr txBox="true"/>
            <p:nvPr/>
          </p:nvSpPr>
          <p:spPr>
            <a:xfrm>
              <a:off x="0" y="-19050"/>
              <a:ext cx="812800" cy="831850"/>
            </a:xfrm>
            <a:prstGeom prst="rect">
              <a:avLst/>
            </a:prstGeom>
          </p:spPr>
          <p:txBody>
            <a:bodyPr anchor="ctr" rtlCol="false" tIns="50800" lIns="50800" bIns="50800" rIns="50800"/>
            <a:lstStyle/>
            <a:p>
              <a:pPr algn="ctr">
                <a:lnSpc>
                  <a:spcPts val="2859"/>
                </a:lnSpc>
              </a:pPr>
            </a:p>
          </p:txBody>
        </p:sp>
      </p:grpSp>
      <p:sp>
        <p:nvSpPr>
          <p:cNvPr name="TextBox 11" id="11"/>
          <p:cNvSpPr txBox="true"/>
          <p:nvPr/>
        </p:nvSpPr>
        <p:spPr>
          <a:xfrm rot="0">
            <a:off x="3966757" y="672273"/>
            <a:ext cx="10170644" cy="1309075"/>
          </a:xfrm>
          <a:prstGeom prst="rect">
            <a:avLst/>
          </a:prstGeom>
        </p:spPr>
        <p:txBody>
          <a:bodyPr anchor="t" rtlCol="false" tIns="0" lIns="0" bIns="0" rIns="0">
            <a:spAutoFit/>
          </a:bodyPr>
          <a:lstStyle/>
          <a:p>
            <a:pPr algn="ctr" marL="0" indent="0" lvl="0">
              <a:lnSpc>
                <a:spcPts val="10674"/>
              </a:lnSpc>
              <a:spcBef>
                <a:spcPct val="0"/>
              </a:spcBef>
            </a:pPr>
            <a:r>
              <a:rPr lang="en-US" sz="7735" spc="758">
                <a:solidFill>
                  <a:srgbClr val="000000"/>
                </a:solidFill>
                <a:latin typeface="DM Sans Bold"/>
              </a:rPr>
              <a:t>MISSION &amp; VISION</a:t>
            </a:r>
          </a:p>
        </p:txBody>
      </p:sp>
      <p:sp>
        <p:nvSpPr>
          <p:cNvPr name="TextBox 12" id="12"/>
          <p:cNvSpPr txBox="true"/>
          <p:nvPr/>
        </p:nvSpPr>
        <p:spPr>
          <a:xfrm rot="0">
            <a:off x="2192038" y="4001865"/>
            <a:ext cx="4771085" cy="545025"/>
          </a:xfrm>
          <a:prstGeom prst="rect">
            <a:avLst/>
          </a:prstGeom>
        </p:spPr>
        <p:txBody>
          <a:bodyPr anchor="t" rtlCol="false" tIns="0" lIns="0" bIns="0" rIns="0">
            <a:spAutoFit/>
          </a:bodyPr>
          <a:lstStyle/>
          <a:p>
            <a:pPr algn="ctr">
              <a:lnSpc>
                <a:spcPts val="4473"/>
              </a:lnSpc>
            </a:pPr>
            <a:r>
              <a:rPr lang="en-US" sz="3241" spc="317">
                <a:solidFill>
                  <a:srgbClr val="231F20"/>
                </a:solidFill>
                <a:latin typeface="Open Sauce Bold"/>
              </a:rPr>
              <a:t>Our Mission  </a:t>
            </a:r>
          </a:p>
        </p:txBody>
      </p:sp>
      <p:sp>
        <p:nvSpPr>
          <p:cNvPr name="TextBox 13" id="13"/>
          <p:cNvSpPr txBox="true"/>
          <p:nvPr/>
        </p:nvSpPr>
        <p:spPr>
          <a:xfrm rot="0">
            <a:off x="1123950" y="4657519"/>
            <a:ext cx="6719326" cy="5466153"/>
          </a:xfrm>
          <a:prstGeom prst="rect">
            <a:avLst/>
          </a:prstGeom>
        </p:spPr>
        <p:txBody>
          <a:bodyPr anchor="t" rtlCol="false" tIns="0" lIns="0" bIns="0" rIns="0">
            <a:spAutoFit/>
          </a:bodyPr>
          <a:lstStyle/>
          <a:p>
            <a:pPr algn="ctr">
              <a:lnSpc>
                <a:spcPts val="3617"/>
              </a:lnSpc>
            </a:pPr>
            <a:r>
              <a:rPr lang="en-US" sz="2444" spc="427">
                <a:solidFill>
                  <a:srgbClr val="231F20"/>
                </a:solidFill>
                <a:latin typeface="Open Sauce"/>
              </a:rPr>
              <a:t>Our mission is to provide our clients with high-quality fasteners &amp; all types of forging components in various kinds of metals at affordable prices. Our sales and development are done through a market-focused and process-oriented approach. We have recruited the best possible employees, partners, and machinery in the hopes of achieving what we strive for.</a:t>
            </a:r>
          </a:p>
        </p:txBody>
      </p:sp>
      <p:sp>
        <p:nvSpPr>
          <p:cNvPr name="TextBox 14" id="14"/>
          <p:cNvSpPr txBox="true"/>
          <p:nvPr/>
        </p:nvSpPr>
        <p:spPr>
          <a:xfrm rot="0">
            <a:off x="11393344" y="4068745"/>
            <a:ext cx="4771085" cy="545025"/>
          </a:xfrm>
          <a:prstGeom prst="rect">
            <a:avLst/>
          </a:prstGeom>
        </p:spPr>
        <p:txBody>
          <a:bodyPr anchor="t" rtlCol="false" tIns="0" lIns="0" bIns="0" rIns="0">
            <a:spAutoFit/>
          </a:bodyPr>
          <a:lstStyle/>
          <a:p>
            <a:pPr algn="ctr">
              <a:lnSpc>
                <a:spcPts val="4473"/>
              </a:lnSpc>
            </a:pPr>
            <a:r>
              <a:rPr lang="en-US" sz="3241" spc="317">
                <a:solidFill>
                  <a:srgbClr val="231F20"/>
                </a:solidFill>
                <a:latin typeface="Open Sauce Bold"/>
              </a:rPr>
              <a:t>Our Vision </a:t>
            </a:r>
          </a:p>
        </p:txBody>
      </p:sp>
      <p:sp>
        <p:nvSpPr>
          <p:cNvPr name="TextBox 15" id="15"/>
          <p:cNvSpPr txBox="true"/>
          <p:nvPr/>
        </p:nvSpPr>
        <p:spPr>
          <a:xfrm rot="0">
            <a:off x="10419223" y="4752975"/>
            <a:ext cx="6719326" cy="4080090"/>
          </a:xfrm>
          <a:prstGeom prst="rect">
            <a:avLst/>
          </a:prstGeom>
        </p:spPr>
        <p:txBody>
          <a:bodyPr anchor="t" rtlCol="false" tIns="0" lIns="0" bIns="0" rIns="0">
            <a:spAutoFit/>
          </a:bodyPr>
          <a:lstStyle/>
          <a:p>
            <a:pPr algn="ctr">
              <a:lnSpc>
                <a:spcPts val="4106"/>
              </a:lnSpc>
            </a:pPr>
            <a:r>
              <a:rPr lang="en-US" sz="2444" spc="239">
                <a:solidFill>
                  <a:srgbClr val="231F20"/>
                </a:solidFill>
                <a:latin typeface="Open Sauce"/>
              </a:rPr>
              <a:t>To cater each and every demand of the customer and give them full satisfaction because we believe in the fact that "THE CUSTOMER ALWAYS COMES FIRST". To be a leading manufacturer and supplier in providing material specific solutions with our fasteners.</a:t>
            </a:r>
          </a:p>
        </p:txBody>
      </p:sp>
      <p:sp>
        <p:nvSpPr>
          <p:cNvPr name="Freeform 16" id="16"/>
          <p:cNvSpPr/>
          <p:nvPr/>
        </p:nvSpPr>
        <p:spPr>
          <a:xfrm flipH="false" flipV="false" rot="0">
            <a:off x="16000874" y="-11445"/>
            <a:ext cx="1868026" cy="2416945"/>
          </a:xfrm>
          <a:custGeom>
            <a:avLst/>
            <a:gdLst/>
            <a:ahLst/>
            <a:cxnLst/>
            <a:rect r="r" b="b" t="t" l="l"/>
            <a:pathLst>
              <a:path h="2416945" w="1868026">
                <a:moveTo>
                  <a:pt x="0" y="0"/>
                </a:moveTo>
                <a:lnTo>
                  <a:pt x="1868026" y="0"/>
                </a:lnTo>
                <a:lnTo>
                  <a:pt x="1868026" y="2416945"/>
                </a:lnTo>
                <a:lnTo>
                  <a:pt x="0" y="2416945"/>
                </a:lnTo>
                <a:lnTo>
                  <a:pt x="0" y="0"/>
                </a:lnTo>
                <a:close/>
              </a:path>
            </a:pathLst>
          </a:custGeom>
          <a:blipFill>
            <a:blip r:embed="rId7"/>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333" r="0" b="-9333"/>
            </a:stretch>
          </a:blipFill>
        </p:spPr>
      </p:sp>
      <p:grpSp>
        <p:nvGrpSpPr>
          <p:cNvPr name="Group 3" id="3"/>
          <p:cNvGrpSpPr/>
          <p:nvPr/>
        </p:nvGrpSpPr>
        <p:grpSpPr>
          <a:xfrm rot="0">
            <a:off x="1957537" y="1957290"/>
            <a:ext cx="4055395" cy="577205"/>
            <a:chOff x="0" y="0"/>
            <a:chExt cx="1178269" cy="167703"/>
          </a:xfrm>
        </p:grpSpPr>
        <p:sp>
          <p:nvSpPr>
            <p:cNvPr name="Freeform 4" id="4"/>
            <p:cNvSpPr/>
            <p:nvPr/>
          </p:nvSpPr>
          <p:spPr>
            <a:xfrm flipH="false" flipV="false" rot="0">
              <a:off x="0" y="0"/>
              <a:ext cx="1178269" cy="167703"/>
            </a:xfrm>
            <a:custGeom>
              <a:avLst/>
              <a:gdLst/>
              <a:ahLst/>
              <a:cxnLst/>
              <a:rect r="r" b="b" t="t" l="l"/>
              <a:pathLst>
                <a:path h="167703" w="1178269">
                  <a:moveTo>
                    <a:pt x="0" y="0"/>
                  </a:moveTo>
                  <a:lnTo>
                    <a:pt x="1178269" y="0"/>
                  </a:lnTo>
                  <a:lnTo>
                    <a:pt x="1178269" y="167703"/>
                  </a:lnTo>
                  <a:lnTo>
                    <a:pt x="0" y="167703"/>
                  </a:lnTo>
                  <a:close/>
                </a:path>
              </a:pathLst>
            </a:custGeom>
            <a:solidFill>
              <a:srgbClr val="1C5739"/>
            </a:solidFill>
          </p:spPr>
        </p:sp>
        <p:sp>
          <p:nvSpPr>
            <p:cNvPr name="TextBox 5" id="5"/>
            <p:cNvSpPr txBox="true"/>
            <p:nvPr/>
          </p:nvSpPr>
          <p:spPr>
            <a:xfrm>
              <a:off x="0" y="-38100"/>
              <a:ext cx="812800" cy="850900"/>
            </a:xfrm>
            <a:prstGeom prst="rect">
              <a:avLst/>
            </a:prstGeom>
          </p:spPr>
          <p:txBody>
            <a:bodyPr anchor="ctr" rtlCol="false" tIns="50800" lIns="50800" bIns="50800" rIns="50800"/>
            <a:lstStyle/>
            <a:p>
              <a:pPr algn="ctr" marL="0" indent="0" lvl="0">
                <a:lnSpc>
                  <a:spcPts val="2872"/>
                </a:lnSpc>
                <a:spcBef>
                  <a:spcPct val="0"/>
                </a:spcBef>
              </a:pPr>
              <a:r>
                <a:rPr lang="en-US" sz="2081" spc="20">
                  <a:solidFill>
                    <a:srgbClr val="FFFFFF"/>
                  </a:solidFill>
                  <a:latin typeface="Open Sauce Italics"/>
                </a:rPr>
                <a:t>Slotted Nuts</a:t>
              </a:r>
            </a:p>
          </p:txBody>
        </p:sp>
      </p:grpSp>
      <p:grpSp>
        <p:nvGrpSpPr>
          <p:cNvPr name="Group 6" id="6"/>
          <p:cNvGrpSpPr/>
          <p:nvPr/>
        </p:nvGrpSpPr>
        <p:grpSpPr>
          <a:xfrm rot="0">
            <a:off x="6468636" y="1957290"/>
            <a:ext cx="4055395" cy="577205"/>
            <a:chOff x="0" y="0"/>
            <a:chExt cx="1178269" cy="167703"/>
          </a:xfrm>
        </p:grpSpPr>
        <p:sp>
          <p:nvSpPr>
            <p:cNvPr name="Freeform 7" id="7"/>
            <p:cNvSpPr/>
            <p:nvPr/>
          </p:nvSpPr>
          <p:spPr>
            <a:xfrm flipH="false" flipV="false" rot="0">
              <a:off x="0" y="0"/>
              <a:ext cx="1178269" cy="167703"/>
            </a:xfrm>
            <a:custGeom>
              <a:avLst/>
              <a:gdLst/>
              <a:ahLst/>
              <a:cxnLst/>
              <a:rect r="r" b="b" t="t" l="l"/>
              <a:pathLst>
                <a:path h="167703" w="1178269">
                  <a:moveTo>
                    <a:pt x="0" y="0"/>
                  </a:moveTo>
                  <a:lnTo>
                    <a:pt x="1178269" y="0"/>
                  </a:lnTo>
                  <a:lnTo>
                    <a:pt x="1178269" y="167703"/>
                  </a:lnTo>
                  <a:lnTo>
                    <a:pt x="0" y="167703"/>
                  </a:lnTo>
                  <a:close/>
                </a:path>
              </a:pathLst>
            </a:custGeom>
            <a:solidFill>
              <a:srgbClr val="1C5739"/>
            </a:solidFill>
          </p:spPr>
        </p:sp>
        <p:sp>
          <p:nvSpPr>
            <p:cNvPr name="TextBox 8" id="8"/>
            <p:cNvSpPr txBox="true"/>
            <p:nvPr/>
          </p:nvSpPr>
          <p:spPr>
            <a:xfrm>
              <a:off x="0" y="-38100"/>
              <a:ext cx="812800" cy="850900"/>
            </a:xfrm>
            <a:prstGeom prst="rect">
              <a:avLst/>
            </a:prstGeom>
          </p:spPr>
          <p:txBody>
            <a:bodyPr anchor="ctr" rtlCol="false" tIns="50800" lIns="50800" bIns="50800" rIns="50800"/>
            <a:lstStyle/>
            <a:p>
              <a:pPr algn="ctr" marL="0" indent="0" lvl="0">
                <a:lnSpc>
                  <a:spcPts val="2872"/>
                </a:lnSpc>
                <a:spcBef>
                  <a:spcPct val="0"/>
                </a:spcBef>
              </a:pPr>
              <a:r>
                <a:rPr lang="en-US" sz="2081" spc="20">
                  <a:solidFill>
                    <a:srgbClr val="FFFFFF"/>
                  </a:solidFill>
                  <a:latin typeface="Open Sauce Italics"/>
                </a:rPr>
                <a:t>Nylock and Cleveloc Nuts</a:t>
              </a:r>
            </a:p>
          </p:txBody>
        </p:sp>
      </p:grpSp>
      <p:grpSp>
        <p:nvGrpSpPr>
          <p:cNvPr name="Group 9" id="9"/>
          <p:cNvGrpSpPr/>
          <p:nvPr/>
        </p:nvGrpSpPr>
        <p:grpSpPr>
          <a:xfrm rot="0">
            <a:off x="10934024" y="1957290"/>
            <a:ext cx="4055395" cy="577205"/>
            <a:chOff x="0" y="0"/>
            <a:chExt cx="1178269" cy="167703"/>
          </a:xfrm>
        </p:grpSpPr>
        <p:sp>
          <p:nvSpPr>
            <p:cNvPr name="Freeform 10" id="10"/>
            <p:cNvSpPr/>
            <p:nvPr/>
          </p:nvSpPr>
          <p:spPr>
            <a:xfrm flipH="false" flipV="false" rot="0">
              <a:off x="0" y="0"/>
              <a:ext cx="1178269" cy="167703"/>
            </a:xfrm>
            <a:custGeom>
              <a:avLst/>
              <a:gdLst/>
              <a:ahLst/>
              <a:cxnLst/>
              <a:rect r="r" b="b" t="t" l="l"/>
              <a:pathLst>
                <a:path h="167703" w="1178269">
                  <a:moveTo>
                    <a:pt x="0" y="0"/>
                  </a:moveTo>
                  <a:lnTo>
                    <a:pt x="1178269" y="0"/>
                  </a:lnTo>
                  <a:lnTo>
                    <a:pt x="1178269" y="167703"/>
                  </a:lnTo>
                  <a:lnTo>
                    <a:pt x="0" y="167703"/>
                  </a:lnTo>
                  <a:close/>
                </a:path>
              </a:pathLst>
            </a:custGeom>
            <a:solidFill>
              <a:srgbClr val="1C5739"/>
            </a:solidFill>
          </p:spPr>
        </p:sp>
        <p:sp>
          <p:nvSpPr>
            <p:cNvPr name="TextBox 11" id="11"/>
            <p:cNvSpPr txBox="true"/>
            <p:nvPr/>
          </p:nvSpPr>
          <p:spPr>
            <a:xfrm>
              <a:off x="0" y="-47625"/>
              <a:ext cx="812800" cy="860425"/>
            </a:xfrm>
            <a:prstGeom prst="rect">
              <a:avLst/>
            </a:prstGeom>
          </p:spPr>
          <p:txBody>
            <a:bodyPr anchor="ctr" rtlCol="false" tIns="50800" lIns="50800" bIns="50800" rIns="50800"/>
            <a:lstStyle/>
            <a:p>
              <a:pPr algn="ctr" marL="0" indent="0" lvl="0">
                <a:lnSpc>
                  <a:spcPts val="3424"/>
                </a:lnSpc>
                <a:spcBef>
                  <a:spcPct val="0"/>
                </a:spcBef>
              </a:pPr>
              <a:r>
                <a:rPr lang="en-US" sz="2481" spc="24">
                  <a:solidFill>
                    <a:srgbClr val="FFFFFF"/>
                  </a:solidFill>
                  <a:latin typeface="Open Sauce Italics"/>
                </a:rPr>
                <a:t>Special &amp; Star Nuts</a:t>
              </a:r>
            </a:p>
          </p:txBody>
        </p:sp>
      </p:grpSp>
      <p:sp>
        <p:nvSpPr>
          <p:cNvPr name="Freeform 12" id="12"/>
          <p:cNvSpPr/>
          <p:nvPr/>
        </p:nvSpPr>
        <p:spPr>
          <a:xfrm flipH="false" flipV="true" rot="0">
            <a:off x="-11742292" y="6173618"/>
            <a:ext cx="21549043" cy="9559939"/>
          </a:xfrm>
          <a:custGeom>
            <a:avLst/>
            <a:gdLst/>
            <a:ahLst/>
            <a:cxnLst/>
            <a:rect r="r" b="b" t="t" l="l"/>
            <a:pathLst>
              <a:path h="9559939" w="21549043">
                <a:moveTo>
                  <a:pt x="0" y="9559939"/>
                </a:moveTo>
                <a:lnTo>
                  <a:pt x="21549043" y="9559939"/>
                </a:lnTo>
                <a:lnTo>
                  <a:pt x="21549043" y="0"/>
                </a:lnTo>
                <a:lnTo>
                  <a:pt x="0" y="0"/>
                </a:lnTo>
                <a:lnTo>
                  <a:pt x="0" y="9559939"/>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3" id="13"/>
          <p:cNvGrpSpPr/>
          <p:nvPr/>
        </p:nvGrpSpPr>
        <p:grpSpPr>
          <a:xfrm rot="0">
            <a:off x="4833947" y="6202193"/>
            <a:ext cx="4055395" cy="577205"/>
            <a:chOff x="0" y="0"/>
            <a:chExt cx="1178269" cy="167703"/>
          </a:xfrm>
        </p:grpSpPr>
        <p:sp>
          <p:nvSpPr>
            <p:cNvPr name="Freeform 14" id="14"/>
            <p:cNvSpPr/>
            <p:nvPr/>
          </p:nvSpPr>
          <p:spPr>
            <a:xfrm flipH="false" flipV="false" rot="0">
              <a:off x="0" y="0"/>
              <a:ext cx="1178269" cy="167703"/>
            </a:xfrm>
            <a:custGeom>
              <a:avLst/>
              <a:gdLst/>
              <a:ahLst/>
              <a:cxnLst/>
              <a:rect r="r" b="b" t="t" l="l"/>
              <a:pathLst>
                <a:path h="167703" w="1178269">
                  <a:moveTo>
                    <a:pt x="0" y="0"/>
                  </a:moveTo>
                  <a:lnTo>
                    <a:pt x="1178269" y="0"/>
                  </a:lnTo>
                  <a:lnTo>
                    <a:pt x="1178269" y="167703"/>
                  </a:lnTo>
                  <a:lnTo>
                    <a:pt x="0" y="167703"/>
                  </a:lnTo>
                  <a:close/>
                </a:path>
              </a:pathLst>
            </a:custGeom>
            <a:solidFill>
              <a:srgbClr val="1C5739"/>
            </a:solidFill>
          </p:spPr>
        </p:sp>
        <p:sp>
          <p:nvSpPr>
            <p:cNvPr name="TextBox 15" id="15"/>
            <p:cNvSpPr txBox="true"/>
            <p:nvPr/>
          </p:nvSpPr>
          <p:spPr>
            <a:xfrm>
              <a:off x="0" y="-38100"/>
              <a:ext cx="812800" cy="850900"/>
            </a:xfrm>
            <a:prstGeom prst="rect">
              <a:avLst/>
            </a:prstGeom>
          </p:spPr>
          <p:txBody>
            <a:bodyPr anchor="ctr" rtlCol="false" tIns="50800" lIns="50800" bIns="50800" rIns="50800"/>
            <a:lstStyle/>
            <a:p>
              <a:pPr algn="ctr" marL="0" indent="0" lvl="0">
                <a:lnSpc>
                  <a:spcPts val="2872"/>
                </a:lnSpc>
                <a:spcBef>
                  <a:spcPct val="0"/>
                </a:spcBef>
              </a:pPr>
              <a:r>
                <a:rPr lang="en-US" sz="2081" spc="20">
                  <a:solidFill>
                    <a:srgbClr val="FFFFFF"/>
                  </a:solidFill>
                  <a:latin typeface="Open Sauce Italics"/>
                </a:rPr>
                <a:t>Hex Nuts</a:t>
              </a:r>
            </a:p>
          </p:txBody>
        </p:sp>
      </p:grpSp>
      <p:grpSp>
        <p:nvGrpSpPr>
          <p:cNvPr name="Group 16" id="16"/>
          <p:cNvGrpSpPr/>
          <p:nvPr/>
        </p:nvGrpSpPr>
        <p:grpSpPr>
          <a:xfrm rot="0">
            <a:off x="9354753" y="6173618"/>
            <a:ext cx="4457827" cy="577205"/>
            <a:chOff x="0" y="0"/>
            <a:chExt cx="1295193" cy="167703"/>
          </a:xfrm>
        </p:grpSpPr>
        <p:sp>
          <p:nvSpPr>
            <p:cNvPr name="Freeform 17" id="17"/>
            <p:cNvSpPr/>
            <p:nvPr/>
          </p:nvSpPr>
          <p:spPr>
            <a:xfrm flipH="false" flipV="false" rot="0">
              <a:off x="0" y="0"/>
              <a:ext cx="1295193" cy="167703"/>
            </a:xfrm>
            <a:custGeom>
              <a:avLst/>
              <a:gdLst/>
              <a:ahLst/>
              <a:cxnLst/>
              <a:rect r="r" b="b" t="t" l="l"/>
              <a:pathLst>
                <a:path h="167703" w="1295193">
                  <a:moveTo>
                    <a:pt x="0" y="0"/>
                  </a:moveTo>
                  <a:lnTo>
                    <a:pt x="1295193" y="0"/>
                  </a:lnTo>
                  <a:lnTo>
                    <a:pt x="1295193" y="167703"/>
                  </a:lnTo>
                  <a:lnTo>
                    <a:pt x="0" y="167703"/>
                  </a:lnTo>
                  <a:close/>
                </a:path>
              </a:pathLst>
            </a:custGeom>
            <a:solidFill>
              <a:srgbClr val="1C5739"/>
            </a:solidFill>
          </p:spPr>
        </p:sp>
        <p:sp>
          <p:nvSpPr>
            <p:cNvPr name="TextBox 18" id="18"/>
            <p:cNvSpPr txBox="true"/>
            <p:nvPr/>
          </p:nvSpPr>
          <p:spPr>
            <a:xfrm>
              <a:off x="0" y="-38100"/>
              <a:ext cx="812800" cy="850900"/>
            </a:xfrm>
            <a:prstGeom prst="rect">
              <a:avLst/>
            </a:prstGeom>
          </p:spPr>
          <p:txBody>
            <a:bodyPr anchor="ctr" rtlCol="false" tIns="50800" lIns="50800" bIns="50800" rIns="50800"/>
            <a:lstStyle/>
            <a:p>
              <a:pPr algn="ctr" marL="0" indent="0" lvl="0">
                <a:lnSpc>
                  <a:spcPts val="2872"/>
                </a:lnSpc>
                <a:spcBef>
                  <a:spcPct val="0"/>
                </a:spcBef>
              </a:pPr>
              <a:r>
                <a:rPr lang="en-US" sz="2081" spc="20">
                  <a:solidFill>
                    <a:srgbClr val="FFFFFF"/>
                  </a:solidFill>
                  <a:latin typeface="Open Sauce Italics"/>
                </a:rPr>
                <a:t>Hex Collar Nuts</a:t>
              </a:r>
            </a:p>
          </p:txBody>
        </p:sp>
      </p:grpSp>
      <p:sp>
        <p:nvSpPr>
          <p:cNvPr name="TextBox 19" id="19"/>
          <p:cNvSpPr txBox="true"/>
          <p:nvPr/>
        </p:nvSpPr>
        <p:spPr>
          <a:xfrm rot="0">
            <a:off x="2680492" y="336297"/>
            <a:ext cx="12549736" cy="1156206"/>
          </a:xfrm>
          <a:prstGeom prst="rect">
            <a:avLst/>
          </a:prstGeom>
        </p:spPr>
        <p:txBody>
          <a:bodyPr anchor="t" rtlCol="false" tIns="0" lIns="0" bIns="0" rIns="0">
            <a:spAutoFit/>
          </a:bodyPr>
          <a:lstStyle/>
          <a:p>
            <a:pPr algn="ctr">
              <a:lnSpc>
                <a:spcPts val="8402"/>
              </a:lnSpc>
            </a:pPr>
            <a:r>
              <a:rPr lang="en-US" sz="6088" spc="-12">
                <a:solidFill>
                  <a:srgbClr val="000000"/>
                </a:solidFill>
                <a:latin typeface="Futura Bold"/>
              </a:rPr>
              <a:t>OUR PRODUCTS</a:t>
            </a:r>
          </a:p>
        </p:txBody>
      </p:sp>
      <p:sp>
        <p:nvSpPr>
          <p:cNvPr name="Freeform 20" id="20"/>
          <p:cNvSpPr/>
          <p:nvPr/>
        </p:nvSpPr>
        <p:spPr>
          <a:xfrm flipH="false" flipV="false" rot="0">
            <a:off x="2230043" y="2398074"/>
            <a:ext cx="3295618" cy="3295618"/>
          </a:xfrm>
          <a:custGeom>
            <a:avLst/>
            <a:gdLst/>
            <a:ahLst/>
            <a:cxnLst/>
            <a:rect r="r" b="b" t="t" l="l"/>
            <a:pathLst>
              <a:path h="3295618" w="3295618">
                <a:moveTo>
                  <a:pt x="0" y="0"/>
                </a:moveTo>
                <a:lnTo>
                  <a:pt x="3295618" y="0"/>
                </a:lnTo>
                <a:lnTo>
                  <a:pt x="3295618" y="3295618"/>
                </a:lnTo>
                <a:lnTo>
                  <a:pt x="0" y="3295618"/>
                </a:lnTo>
                <a:lnTo>
                  <a:pt x="0" y="0"/>
                </a:lnTo>
                <a:close/>
              </a:path>
            </a:pathLst>
          </a:custGeom>
          <a:blipFill>
            <a:blip r:embed="rId5"/>
            <a:stretch>
              <a:fillRect l="0" t="0" r="0" b="0"/>
            </a:stretch>
          </a:blipFill>
        </p:spPr>
      </p:sp>
      <p:sp>
        <p:nvSpPr>
          <p:cNvPr name="Freeform 21" id="21"/>
          <p:cNvSpPr/>
          <p:nvPr/>
        </p:nvSpPr>
        <p:spPr>
          <a:xfrm flipH="false" flipV="false" rot="0">
            <a:off x="6757459" y="2312954"/>
            <a:ext cx="3432039" cy="3432039"/>
          </a:xfrm>
          <a:custGeom>
            <a:avLst/>
            <a:gdLst/>
            <a:ahLst/>
            <a:cxnLst/>
            <a:rect r="r" b="b" t="t" l="l"/>
            <a:pathLst>
              <a:path h="3432039" w="3432039">
                <a:moveTo>
                  <a:pt x="0" y="0"/>
                </a:moveTo>
                <a:lnTo>
                  <a:pt x="3432039" y="0"/>
                </a:lnTo>
                <a:lnTo>
                  <a:pt x="3432039" y="3432039"/>
                </a:lnTo>
                <a:lnTo>
                  <a:pt x="0" y="3432039"/>
                </a:lnTo>
                <a:lnTo>
                  <a:pt x="0" y="0"/>
                </a:lnTo>
                <a:close/>
              </a:path>
            </a:pathLst>
          </a:custGeom>
          <a:blipFill>
            <a:blip r:embed="rId6"/>
            <a:stretch>
              <a:fillRect l="0" t="0" r="0" b="0"/>
            </a:stretch>
          </a:blipFill>
        </p:spPr>
      </p:sp>
      <p:sp>
        <p:nvSpPr>
          <p:cNvPr name="Freeform 22" id="22"/>
          <p:cNvSpPr/>
          <p:nvPr/>
        </p:nvSpPr>
        <p:spPr>
          <a:xfrm flipH="false" flipV="false" rot="0">
            <a:off x="11428906" y="2534495"/>
            <a:ext cx="3061340" cy="3061340"/>
          </a:xfrm>
          <a:custGeom>
            <a:avLst/>
            <a:gdLst/>
            <a:ahLst/>
            <a:cxnLst/>
            <a:rect r="r" b="b" t="t" l="l"/>
            <a:pathLst>
              <a:path h="3061340" w="3061340">
                <a:moveTo>
                  <a:pt x="0" y="0"/>
                </a:moveTo>
                <a:lnTo>
                  <a:pt x="3061340" y="0"/>
                </a:lnTo>
                <a:lnTo>
                  <a:pt x="3061340" y="3061340"/>
                </a:lnTo>
                <a:lnTo>
                  <a:pt x="0" y="3061340"/>
                </a:lnTo>
                <a:lnTo>
                  <a:pt x="0" y="0"/>
                </a:lnTo>
                <a:close/>
              </a:path>
            </a:pathLst>
          </a:custGeom>
          <a:blipFill>
            <a:blip r:embed="rId7"/>
            <a:stretch>
              <a:fillRect l="0" t="0" r="0" b="0"/>
            </a:stretch>
          </a:blipFill>
        </p:spPr>
      </p:sp>
      <p:sp>
        <p:nvSpPr>
          <p:cNvPr name="Freeform 23" id="23"/>
          <p:cNvSpPr/>
          <p:nvPr/>
        </p:nvSpPr>
        <p:spPr>
          <a:xfrm flipH="false" flipV="false" rot="0">
            <a:off x="5344591" y="6779398"/>
            <a:ext cx="2825737" cy="2825737"/>
          </a:xfrm>
          <a:custGeom>
            <a:avLst/>
            <a:gdLst/>
            <a:ahLst/>
            <a:cxnLst/>
            <a:rect r="r" b="b" t="t" l="l"/>
            <a:pathLst>
              <a:path h="2825737" w="2825737">
                <a:moveTo>
                  <a:pt x="0" y="0"/>
                </a:moveTo>
                <a:lnTo>
                  <a:pt x="2825736" y="0"/>
                </a:lnTo>
                <a:lnTo>
                  <a:pt x="2825736" y="2825737"/>
                </a:lnTo>
                <a:lnTo>
                  <a:pt x="0" y="2825737"/>
                </a:lnTo>
                <a:lnTo>
                  <a:pt x="0" y="0"/>
                </a:lnTo>
                <a:close/>
              </a:path>
            </a:pathLst>
          </a:custGeom>
          <a:blipFill>
            <a:blip r:embed="rId8"/>
            <a:stretch>
              <a:fillRect l="0" t="0" r="0" b="0"/>
            </a:stretch>
          </a:blipFill>
        </p:spPr>
      </p:sp>
      <p:sp>
        <p:nvSpPr>
          <p:cNvPr name="Freeform 24" id="24"/>
          <p:cNvSpPr/>
          <p:nvPr/>
        </p:nvSpPr>
        <p:spPr>
          <a:xfrm flipH="false" flipV="false" rot="0">
            <a:off x="9609339" y="6750823"/>
            <a:ext cx="3352383" cy="3352383"/>
          </a:xfrm>
          <a:custGeom>
            <a:avLst/>
            <a:gdLst/>
            <a:ahLst/>
            <a:cxnLst/>
            <a:rect r="r" b="b" t="t" l="l"/>
            <a:pathLst>
              <a:path h="3352383" w="3352383">
                <a:moveTo>
                  <a:pt x="0" y="0"/>
                </a:moveTo>
                <a:lnTo>
                  <a:pt x="3352383" y="0"/>
                </a:lnTo>
                <a:lnTo>
                  <a:pt x="3352383" y="3352383"/>
                </a:lnTo>
                <a:lnTo>
                  <a:pt x="0" y="3352383"/>
                </a:lnTo>
                <a:lnTo>
                  <a:pt x="0" y="0"/>
                </a:lnTo>
                <a:close/>
              </a:path>
            </a:pathLst>
          </a:custGeom>
          <a:blipFill>
            <a:blip r:embed="rId9"/>
            <a:stretch>
              <a:fillRect l="0" t="0" r="0" b="0"/>
            </a:stretch>
          </a:blipFill>
        </p:spPr>
      </p:sp>
      <p:sp>
        <p:nvSpPr>
          <p:cNvPr name="Freeform 25" id="25"/>
          <p:cNvSpPr/>
          <p:nvPr/>
        </p:nvSpPr>
        <p:spPr>
          <a:xfrm flipH="false" flipV="false" rot="0">
            <a:off x="16058903" y="-122623"/>
            <a:ext cx="1868026" cy="2416945"/>
          </a:xfrm>
          <a:custGeom>
            <a:avLst/>
            <a:gdLst/>
            <a:ahLst/>
            <a:cxnLst/>
            <a:rect r="r" b="b" t="t" l="l"/>
            <a:pathLst>
              <a:path h="2416945" w="1868026">
                <a:moveTo>
                  <a:pt x="0" y="0"/>
                </a:moveTo>
                <a:lnTo>
                  <a:pt x="1868026" y="0"/>
                </a:lnTo>
                <a:lnTo>
                  <a:pt x="1868026" y="2416946"/>
                </a:lnTo>
                <a:lnTo>
                  <a:pt x="0" y="2416946"/>
                </a:lnTo>
                <a:lnTo>
                  <a:pt x="0" y="0"/>
                </a:lnTo>
                <a:close/>
              </a:path>
            </a:pathLst>
          </a:custGeom>
          <a:blipFill>
            <a:blip r:embed="rId10"/>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333" r="0" b="-9333"/>
            </a:stretch>
          </a:blipFill>
        </p:spPr>
      </p:sp>
      <p:grpSp>
        <p:nvGrpSpPr>
          <p:cNvPr name="Group 3" id="3"/>
          <p:cNvGrpSpPr/>
          <p:nvPr/>
        </p:nvGrpSpPr>
        <p:grpSpPr>
          <a:xfrm rot="0">
            <a:off x="1957537" y="1957290"/>
            <a:ext cx="4055395" cy="577205"/>
            <a:chOff x="0" y="0"/>
            <a:chExt cx="1178269" cy="167703"/>
          </a:xfrm>
        </p:grpSpPr>
        <p:sp>
          <p:nvSpPr>
            <p:cNvPr name="Freeform 4" id="4"/>
            <p:cNvSpPr/>
            <p:nvPr/>
          </p:nvSpPr>
          <p:spPr>
            <a:xfrm flipH="false" flipV="false" rot="0">
              <a:off x="0" y="0"/>
              <a:ext cx="1178269" cy="167703"/>
            </a:xfrm>
            <a:custGeom>
              <a:avLst/>
              <a:gdLst/>
              <a:ahLst/>
              <a:cxnLst/>
              <a:rect r="r" b="b" t="t" l="l"/>
              <a:pathLst>
                <a:path h="167703" w="1178269">
                  <a:moveTo>
                    <a:pt x="0" y="0"/>
                  </a:moveTo>
                  <a:lnTo>
                    <a:pt x="1178269" y="0"/>
                  </a:lnTo>
                  <a:lnTo>
                    <a:pt x="1178269" y="167703"/>
                  </a:lnTo>
                  <a:lnTo>
                    <a:pt x="0" y="167703"/>
                  </a:lnTo>
                  <a:close/>
                </a:path>
              </a:pathLst>
            </a:custGeom>
            <a:solidFill>
              <a:srgbClr val="1C5739"/>
            </a:solidFill>
          </p:spPr>
        </p:sp>
        <p:sp>
          <p:nvSpPr>
            <p:cNvPr name="TextBox 5" id="5"/>
            <p:cNvSpPr txBox="true"/>
            <p:nvPr/>
          </p:nvSpPr>
          <p:spPr>
            <a:xfrm>
              <a:off x="0" y="-38100"/>
              <a:ext cx="812800" cy="850900"/>
            </a:xfrm>
            <a:prstGeom prst="rect">
              <a:avLst/>
            </a:prstGeom>
          </p:spPr>
          <p:txBody>
            <a:bodyPr anchor="ctr" rtlCol="false" tIns="50800" lIns="50800" bIns="50800" rIns="50800"/>
            <a:lstStyle/>
            <a:p>
              <a:pPr algn="ctr" marL="0" indent="0" lvl="0">
                <a:lnSpc>
                  <a:spcPts val="2872"/>
                </a:lnSpc>
                <a:spcBef>
                  <a:spcPct val="0"/>
                </a:spcBef>
              </a:pPr>
              <a:r>
                <a:rPr lang="en-US" sz="2081" spc="20">
                  <a:solidFill>
                    <a:srgbClr val="FFFFFF"/>
                  </a:solidFill>
                  <a:latin typeface="Open Sauce Italics"/>
                </a:rPr>
                <a:t>Axle Check Nuts</a:t>
              </a:r>
            </a:p>
          </p:txBody>
        </p:sp>
      </p:grpSp>
      <p:grpSp>
        <p:nvGrpSpPr>
          <p:cNvPr name="Group 6" id="6"/>
          <p:cNvGrpSpPr/>
          <p:nvPr/>
        </p:nvGrpSpPr>
        <p:grpSpPr>
          <a:xfrm rot="0">
            <a:off x="6468636" y="1957290"/>
            <a:ext cx="4055395" cy="577205"/>
            <a:chOff x="0" y="0"/>
            <a:chExt cx="1178269" cy="167703"/>
          </a:xfrm>
        </p:grpSpPr>
        <p:sp>
          <p:nvSpPr>
            <p:cNvPr name="Freeform 7" id="7"/>
            <p:cNvSpPr/>
            <p:nvPr/>
          </p:nvSpPr>
          <p:spPr>
            <a:xfrm flipH="false" flipV="false" rot="0">
              <a:off x="0" y="0"/>
              <a:ext cx="1178269" cy="167703"/>
            </a:xfrm>
            <a:custGeom>
              <a:avLst/>
              <a:gdLst/>
              <a:ahLst/>
              <a:cxnLst/>
              <a:rect r="r" b="b" t="t" l="l"/>
              <a:pathLst>
                <a:path h="167703" w="1178269">
                  <a:moveTo>
                    <a:pt x="0" y="0"/>
                  </a:moveTo>
                  <a:lnTo>
                    <a:pt x="1178269" y="0"/>
                  </a:lnTo>
                  <a:lnTo>
                    <a:pt x="1178269" y="167703"/>
                  </a:lnTo>
                  <a:lnTo>
                    <a:pt x="0" y="167703"/>
                  </a:lnTo>
                  <a:close/>
                </a:path>
              </a:pathLst>
            </a:custGeom>
            <a:solidFill>
              <a:srgbClr val="1C5739"/>
            </a:solidFill>
          </p:spPr>
        </p:sp>
        <p:sp>
          <p:nvSpPr>
            <p:cNvPr name="TextBox 8" id="8"/>
            <p:cNvSpPr txBox="true"/>
            <p:nvPr/>
          </p:nvSpPr>
          <p:spPr>
            <a:xfrm>
              <a:off x="0" y="-38100"/>
              <a:ext cx="812800" cy="850900"/>
            </a:xfrm>
            <a:prstGeom prst="rect">
              <a:avLst/>
            </a:prstGeom>
          </p:spPr>
          <p:txBody>
            <a:bodyPr anchor="ctr" rtlCol="false" tIns="50800" lIns="50800" bIns="50800" rIns="50800"/>
            <a:lstStyle/>
            <a:p>
              <a:pPr algn="ctr" marL="0" indent="0" lvl="0">
                <a:lnSpc>
                  <a:spcPts val="2872"/>
                </a:lnSpc>
                <a:spcBef>
                  <a:spcPct val="0"/>
                </a:spcBef>
              </a:pPr>
              <a:r>
                <a:rPr lang="en-US" sz="2081" spc="20">
                  <a:solidFill>
                    <a:srgbClr val="FFFFFF"/>
                  </a:solidFill>
                  <a:latin typeface="Open Sauce Italics"/>
                </a:rPr>
                <a:t>Wheel Nuts</a:t>
              </a:r>
            </a:p>
          </p:txBody>
        </p:sp>
      </p:grpSp>
      <p:grpSp>
        <p:nvGrpSpPr>
          <p:cNvPr name="Group 9" id="9"/>
          <p:cNvGrpSpPr/>
          <p:nvPr/>
        </p:nvGrpSpPr>
        <p:grpSpPr>
          <a:xfrm rot="0">
            <a:off x="10934024" y="1957290"/>
            <a:ext cx="4055395" cy="577205"/>
            <a:chOff x="0" y="0"/>
            <a:chExt cx="1178269" cy="167703"/>
          </a:xfrm>
        </p:grpSpPr>
        <p:sp>
          <p:nvSpPr>
            <p:cNvPr name="Freeform 10" id="10"/>
            <p:cNvSpPr/>
            <p:nvPr/>
          </p:nvSpPr>
          <p:spPr>
            <a:xfrm flipH="false" flipV="false" rot="0">
              <a:off x="0" y="0"/>
              <a:ext cx="1178269" cy="167703"/>
            </a:xfrm>
            <a:custGeom>
              <a:avLst/>
              <a:gdLst/>
              <a:ahLst/>
              <a:cxnLst/>
              <a:rect r="r" b="b" t="t" l="l"/>
              <a:pathLst>
                <a:path h="167703" w="1178269">
                  <a:moveTo>
                    <a:pt x="0" y="0"/>
                  </a:moveTo>
                  <a:lnTo>
                    <a:pt x="1178269" y="0"/>
                  </a:lnTo>
                  <a:lnTo>
                    <a:pt x="1178269" y="167703"/>
                  </a:lnTo>
                  <a:lnTo>
                    <a:pt x="0" y="167703"/>
                  </a:lnTo>
                  <a:close/>
                </a:path>
              </a:pathLst>
            </a:custGeom>
            <a:solidFill>
              <a:srgbClr val="1C5739"/>
            </a:solidFill>
          </p:spPr>
        </p:sp>
        <p:sp>
          <p:nvSpPr>
            <p:cNvPr name="TextBox 11" id="11"/>
            <p:cNvSpPr txBox="true"/>
            <p:nvPr/>
          </p:nvSpPr>
          <p:spPr>
            <a:xfrm>
              <a:off x="0" y="-47625"/>
              <a:ext cx="812800" cy="860425"/>
            </a:xfrm>
            <a:prstGeom prst="rect">
              <a:avLst/>
            </a:prstGeom>
          </p:spPr>
          <p:txBody>
            <a:bodyPr anchor="ctr" rtlCol="false" tIns="50800" lIns="50800" bIns="50800" rIns="50800"/>
            <a:lstStyle/>
            <a:p>
              <a:pPr algn="ctr" marL="0" indent="0" lvl="0">
                <a:lnSpc>
                  <a:spcPts val="3424"/>
                </a:lnSpc>
                <a:spcBef>
                  <a:spcPct val="0"/>
                </a:spcBef>
              </a:pPr>
              <a:r>
                <a:rPr lang="en-US" sz="2481" spc="24">
                  <a:solidFill>
                    <a:srgbClr val="FFFFFF"/>
                  </a:solidFill>
                  <a:latin typeface="Open Sauce Italics"/>
                </a:rPr>
                <a:t>Castle Nuts</a:t>
              </a:r>
            </a:p>
          </p:txBody>
        </p:sp>
      </p:grpSp>
      <p:sp>
        <p:nvSpPr>
          <p:cNvPr name="Freeform 12" id="12"/>
          <p:cNvSpPr/>
          <p:nvPr/>
        </p:nvSpPr>
        <p:spPr>
          <a:xfrm flipH="true" flipV="true" rot="0">
            <a:off x="7210561" y="6484513"/>
            <a:ext cx="21549043" cy="9559939"/>
          </a:xfrm>
          <a:custGeom>
            <a:avLst/>
            <a:gdLst/>
            <a:ahLst/>
            <a:cxnLst/>
            <a:rect r="r" b="b" t="t" l="l"/>
            <a:pathLst>
              <a:path h="9559939" w="21549043">
                <a:moveTo>
                  <a:pt x="21549043" y="9559939"/>
                </a:moveTo>
                <a:lnTo>
                  <a:pt x="0" y="9559939"/>
                </a:lnTo>
                <a:lnTo>
                  <a:pt x="0" y="0"/>
                </a:lnTo>
                <a:lnTo>
                  <a:pt x="21549043" y="0"/>
                </a:lnTo>
                <a:lnTo>
                  <a:pt x="21549043" y="9559939"/>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3" id="13"/>
          <p:cNvGrpSpPr/>
          <p:nvPr/>
        </p:nvGrpSpPr>
        <p:grpSpPr>
          <a:xfrm rot="0">
            <a:off x="6345217" y="6173618"/>
            <a:ext cx="4861755" cy="627602"/>
            <a:chOff x="0" y="0"/>
            <a:chExt cx="1412552" cy="182346"/>
          </a:xfrm>
        </p:grpSpPr>
        <p:sp>
          <p:nvSpPr>
            <p:cNvPr name="Freeform 14" id="14"/>
            <p:cNvSpPr/>
            <p:nvPr/>
          </p:nvSpPr>
          <p:spPr>
            <a:xfrm flipH="false" flipV="false" rot="0">
              <a:off x="0" y="0"/>
              <a:ext cx="1412551" cy="182346"/>
            </a:xfrm>
            <a:custGeom>
              <a:avLst/>
              <a:gdLst/>
              <a:ahLst/>
              <a:cxnLst/>
              <a:rect r="r" b="b" t="t" l="l"/>
              <a:pathLst>
                <a:path h="182346" w="1412551">
                  <a:moveTo>
                    <a:pt x="0" y="0"/>
                  </a:moveTo>
                  <a:lnTo>
                    <a:pt x="1412551" y="0"/>
                  </a:lnTo>
                  <a:lnTo>
                    <a:pt x="1412551" y="182346"/>
                  </a:lnTo>
                  <a:lnTo>
                    <a:pt x="0" y="182346"/>
                  </a:lnTo>
                  <a:close/>
                </a:path>
              </a:pathLst>
            </a:custGeom>
            <a:solidFill>
              <a:srgbClr val="1C5739"/>
            </a:solidFill>
          </p:spPr>
        </p:sp>
        <p:sp>
          <p:nvSpPr>
            <p:cNvPr name="TextBox 15" id="15"/>
            <p:cNvSpPr txBox="true"/>
            <p:nvPr/>
          </p:nvSpPr>
          <p:spPr>
            <a:xfrm>
              <a:off x="0" y="-38100"/>
              <a:ext cx="812800" cy="850900"/>
            </a:xfrm>
            <a:prstGeom prst="rect">
              <a:avLst/>
            </a:prstGeom>
          </p:spPr>
          <p:txBody>
            <a:bodyPr anchor="ctr" rtlCol="false" tIns="50800" lIns="50800" bIns="50800" rIns="50800"/>
            <a:lstStyle/>
            <a:p>
              <a:pPr algn="ctr" marL="0" indent="0" lvl="0">
                <a:lnSpc>
                  <a:spcPts val="2872"/>
                </a:lnSpc>
                <a:spcBef>
                  <a:spcPct val="0"/>
                </a:spcBef>
              </a:pPr>
              <a:r>
                <a:rPr lang="en-US" sz="2081" spc="20">
                  <a:solidFill>
                    <a:srgbClr val="FFFFFF"/>
                  </a:solidFill>
                  <a:latin typeface="Open Sauce Italics"/>
                </a:rPr>
                <a:t>Flange Slotted &amp; Flange Nuts</a:t>
              </a:r>
            </a:p>
          </p:txBody>
        </p:sp>
      </p:grpSp>
      <p:sp>
        <p:nvSpPr>
          <p:cNvPr name="Freeform 16" id="16"/>
          <p:cNvSpPr/>
          <p:nvPr/>
        </p:nvSpPr>
        <p:spPr>
          <a:xfrm flipH="false" flipV="false" rot="0">
            <a:off x="6654206" y="2379243"/>
            <a:ext cx="3638545" cy="3638545"/>
          </a:xfrm>
          <a:custGeom>
            <a:avLst/>
            <a:gdLst/>
            <a:ahLst/>
            <a:cxnLst/>
            <a:rect r="r" b="b" t="t" l="l"/>
            <a:pathLst>
              <a:path h="3638545" w="3638545">
                <a:moveTo>
                  <a:pt x="0" y="0"/>
                </a:moveTo>
                <a:lnTo>
                  <a:pt x="3638545" y="0"/>
                </a:lnTo>
                <a:lnTo>
                  <a:pt x="3638545" y="3638545"/>
                </a:lnTo>
                <a:lnTo>
                  <a:pt x="0" y="3638545"/>
                </a:lnTo>
                <a:lnTo>
                  <a:pt x="0" y="0"/>
                </a:lnTo>
                <a:close/>
              </a:path>
            </a:pathLst>
          </a:custGeom>
          <a:blipFill>
            <a:blip r:embed="rId5"/>
            <a:stretch>
              <a:fillRect l="0" t="0" r="0" b="0"/>
            </a:stretch>
          </a:blipFill>
        </p:spPr>
      </p:sp>
      <p:sp>
        <p:nvSpPr>
          <p:cNvPr name="Freeform 17" id="17"/>
          <p:cNvSpPr/>
          <p:nvPr/>
        </p:nvSpPr>
        <p:spPr>
          <a:xfrm flipH="false" flipV="false" rot="0">
            <a:off x="7210561" y="6801221"/>
            <a:ext cx="3131067" cy="3131067"/>
          </a:xfrm>
          <a:custGeom>
            <a:avLst/>
            <a:gdLst/>
            <a:ahLst/>
            <a:cxnLst/>
            <a:rect r="r" b="b" t="t" l="l"/>
            <a:pathLst>
              <a:path h="3131067" w="3131067">
                <a:moveTo>
                  <a:pt x="0" y="0"/>
                </a:moveTo>
                <a:lnTo>
                  <a:pt x="3131068" y="0"/>
                </a:lnTo>
                <a:lnTo>
                  <a:pt x="3131068" y="3131067"/>
                </a:lnTo>
                <a:lnTo>
                  <a:pt x="0" y="3131067"/>
                </a:lnTo>
                <a:lnTo>
                  <a:pt x="0" y="0"/>
                </a:lnTo>
                <a:close/>
              </a:path>
            </a:pathLst>
          </a:custGeom>
          <a:blipFill>
            <a:blip r:embed="rId6"/>
            <a:stretch>
              <a:fillRect l="0" t="0" r="0" b="0"/>
            </a:stretch>
          </a:blipFill>
        </p:spPr>
      </p:sp>
      <p:sp>
        <p:nvSpPr>
          <p:cNvPr name="Freeform 18" id="18"/>
          <p:cNvSpPr/>
          <p:nvPr/>
        </p:nvSpPr>
        <p:spPr>
          <a:xfrm flipH="false" flipV="false" rot="0">
            <a:off x="11206973" y="2424716"/>
            <a:ext cx="3509498" cy="3509498"/>
          </a:xfrm>
          <a:custGeom>
            <a:avLst/>
            <a:gdLst/>
            <a:ahLst/>
            <a:cxnLst/>
            <a:rect r="r" b="b" t="t" l="l"/>
            <a:pathLst>
              <a:path h="3509498" w="3509498">
                <a:moveTo>
                  <a:pt x="0" y="0"/>
                </a:moveTo>
                <a:lnTo>
                  <a:pt x="3509498" y="0"/>
                </a:lnTo>
                <a:lnTo>
                  <a:pt x="3509498" y="3509498"/>
                </a:lnTo>
                <a:lnTo>
                  <a:pt x="0" y="3509498"/>
                </a:lnTo>
                <a:lnTo>
                  <a:pt x="0" y="0"/>
                </a:lnTo>
                <a:close/>
              </a:path>
            </a:pathLst>
          </a:custGeom>
          <a:blipFill>
            <a:blip r:embed="rId7"/>
            <a:stretch>
              <a:fillRect l="0" t="0" r="0" b="0"/>
            </a:stretch>
          </a:blipFill>
        </p:spPr>
      </p:sp>
      <p:sp>
        <p:nvSpPr>
          <p:cNvPr name="Freeform 19" id="19"/>
          <p:cNvSpPr/>
          <p:nvPr/>
        </p:nvSpPr>
        <p:spPr>
          <a:xfrm flipH="false" flipV="false" rot="0">
            <a:off x="16325287" y="-113902"/>
            <a:ext cx="1868026" cy="2416945"/>
          </a:xfrm>
          <a:custGeom>
            <a:avLst/>
            <a:gdLst/>
            <a:ahLst/>
            <a:cxnLst/>
            <a:rect r="r" b="b" t="t" l="l"/>
            <a:pathLst>
              <a:path h="2416945" w="1868026">
                <a:moveTo>
                  <a:pt x="0" y="0"/>
                </a:moveTo>
                <a:lnTo>
                  <a:pt x="1868026" y="0"/>
                </a:lnTo>
                <a:lnTo>
                  <a:pt x="1868026" y="2416945"/>
                </a:lnTo>
                <a:lnTo>
                  <a:pt x="0" y="2416945"/>
                </a:lnTo>
                <a:lnTo>
                  <a:pt x="0" y="0"/>
                </a:lnTo>
                <a:close/>
              </a:path>
            </a:pathLst>
          </a:custGeom>
          <a:blipFill>
            <a:blip r:embed="rId8"/>
            <a:stretch>
              <a:fillRect l="0" t="0" r="0" b="0"/>
            </a:stretch>
          </a:blipFill>
        </p:spPr>
      </p:sp>
      <p:sp>
        <p:nvSpPr>
          <p:cNvPr name="Freeform 20" id="20"/>
          <p:cNvSpPr/>
          <p:nvPr/>
        </p:nvSpPr>
        <p:spPr>
          <a:xfrm flipH="false" flipV="false" rot="0">
            <a:off x="2377656" y="2638562"/>
            <a:ext cx="3362149" cy="3362149"/>
          </a:xfrm>
          <a:custGeom>
            <a:avLst/>
            <a:gdLst/>
            <a:ahLst/>
            <a:cxnLst/>
            <a:rect r="r" b="b" t="t" l="l"/>
            <a:pathLst>
              <a:path h="3362149" w="3362149">
                <a:moveTo>
                  <a:pt x="0" y="0"/>
                </a:moveTo>
                <a:lnTo>
                  <a:pt x="3362150" y="0"/>
                </a:lnTo>
                <a:lnTo>
                  <a:pt x="3362150" y="3362149"/>
                </a:lnTo>
                <a:lnTo>
                  <a:pt x="0" y="3362149"/>
                </a:lnTo>
                <a:lnTo>
                  <a:pt x="0" y="0"/>
                </a:lnTo>
                <a:close/>
              </a:path>
            </a:pathLst>
          </a:custGeom>
          <a:blipFill>
            <a:blip r:embed="rId9"/>
            <a:stretch>
              <a:fillRect l="0" t="0" r="0" b="0"/>
            </a:stretch>
          </a:blipFill>
        </p:spPr>
      </p:sp>
      <p:sp>
        <p:nvSpPr>
          <p:cNvPr name="TextBox 21" id="21"/>
          <p:cNvSpPr txBox="true"/>
          <p:nvPr/>
        </p:nvSpPr>
        <p:spPr>
          <a:xfrm rot="0">
            <a:off x="2680492" y="336297"/>
            <a:ext cx="12549736" cy="1156206"/>
          </a:xfrm>
          <a:prstGeom prst="rect">
            <a:avLst/>
          </a:prstGeom>
        </p:spPr>
        <p:txBody>
          <a:bodyPr anchor="t" rtlCol="false" tIns="0" lIns="0" bIns="0" rIns="0">
            <a:spAutoFit/>
          </a:bodyPr>
          <a:lstStyle/>
          <a:p>
            <a:pPr algn="ctr">
              <a:lnSpc>
                <a:spcPts val="8402"/>
              </a:lnSpc>
            </a:pPr>
            <a:r>
              <a:rPr lang="en-US" sz="6088" spc="-12">
                <a:solidFill>
                  <a:srgbClr val="000000"/>
                </a:solidFill>
                <a:latin typeface="Futura Bold"/>
              </a:rPr>
              <a:t>OUR PRODUCTS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333" r="0" b="-9333"/>
            </a:stretch>
          </a:blipFill>
        </p:spPr>
      </p:sp>
      <p:grpSp>
        <p:nvGrpSpPr>
          <p:cNvPr name="Group 3" id="3"/>
          <p:cNvGrpSpPr/>
          <p:nvPr/>
        </p:nvGrpSpPr>
        <p:grpSpPr>
          <a:xfrm rot="0">
            <a:off x="11679389" y="10019786"/>
            <a:ext cx="4393457" cy="839228"/>
            <a:chOff x="0" y="0"/>
            <a:chExt cx="1157124" cy="221031"/>
          </a:xfrm>
        </p:grpSpPr>
        <p:sp>
          <p:nvSpPr>
            <p:cNvPr name="Freeform 4" id="4"/>
            <p:cNvSpPr/>
            <p:nvPr/>
          </p:nvSpPr>
          <p:spPr>
            <a:xfrm flipH="false" flipV="false" rot="0">
              <a:off x="0" y="0"/>
              <a:ext cx="1157125" cy="221031"/>
            </a:xfrm>
            <a:custGeom>
              <a:avLst/>
              <a:gdLst/>
              <a:ahLst/>
              <a:cxnLst/>
              <a:rect r="r" b="b" t="t" l="l"/>
              <a:pathLst>
                <a:path h="221031" w="1157125">
                  <a:moveTo>
                    <a:pt x="203200" y="0"/>
                  </a:moveTo>
                  <a:lnTo>
                    <a:pt x="1157125" y="0"/>
                  </a:lnTo>
                  <a:lnTo>
                    <a:pt x="953925" y="221031"/>
                  </a:lnTo>
                  <a:lnTo>
                    <a:pt x="0" y="221031"/>
                  </a:lnTo>
                  <a:lnTo>
                    <a:pt x="203200" y="0"/>
                  </a:lnTo>
                  <a:close/>
                </a:path>
              </a:pathLst>
            </a:custGeom>
            <a:solidFill>
              <a:srgbClr val="F6F64B"/>
            </a:solidFill>
          </p:spPr>
        </p:sp>
        <p:sp>
          <p:nvSpPr>
            <p:cNvPr name="TextBox 5" id="5"/>
            <p:cNvSpPr txBox="true"/>
            <p:nvPr/>
          </p:nvSpPr>
          <p:spPr>
            <a:xfrm>
              <a:off x="101600" y="-38100"/>
              <a:ext cx="609600" cy="647700"/>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5850759" y="10019786"/>
            <a:ext cx="4905032" cy="839228"/>
            <a:chOff x="0" y="0"/>
            <a:chExt cx="1291860" cy="221031"/>
          </a:xfrm>
        </p:grpSpPr>
        <p:sp>
          <p:nvSpPr>
            <p:cNvPr name="Freeform 7" id="7"/>
            <p:cNvSpPr/>
            <p:nvPr/>
          </p:nvSpPr>
          <p:spPr>
            <a:xfrm flipH="false" flipV="false" rot="0">
              <a:off x="0" y="0"/>
              <a:ext cx="1291860" cy="221031"/>
            </a:xfrm>
            <a:custGeom>
              <a:avLst/>
              <a:gdLst/>
              <a:ahLst/>
              <a:cxnLst/>
              <a:rect r="r" b="b" t="t" l="l"/>
              <a:pathLst>
                <a:path h="221031" w="1291860">
                  <a:moveTo>
                    <a:pt x="203200" y="0"/>
                  </a:moveTo>
                  <a:lnTo>
                    <a:pt x="1291860" y="0"/>
                  </a:lnTo>
                  <a:lnTo>
                    <a:pt x="1088660" y="221031"/>
                  </a:lnTo>
                  <a:lnTo>
                    <a:pt x="0" y="221031"/>
                  </a:lnTo>
                  <a:lnTo>
                    <a:pt x="203200" y="0"/>
                  </a:lnTo>
                  <a:close/>
                </a:path>
              </a:pathLst>
            </a:custGeom>
            <a:solidFill>
              <a:srgbClr val="F6F64B"/>
            </a:solidFill>
          </p:spPr>
        </p:sp>
        <p:sp>
          <p:nvSpPr>
            <p:cNvPr name="TextBox 8" id="8"/>
            <p:cNvSpPr txBox="true"/>
            <p:nvPr/>
          </p:nvSpPr>
          <p:spPr>
            <a:xfrm>
              <a:off x="101600" y="-38100"/>
              <a:ext cx="609600" cy="647700"/>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15196566" y="9830314"/>
            <a:ext cx="2664422" cy="1218172"/>
            <a:chOff x="0" y="0"/>
            <a:chExt cx="483446" cy="221031"/>
          </a:xfrm>
        </p:grpSpPr>
        <p:sp>
          <p:nvSpPr>
            <p:cNvPr name="Freeform 10" id="10"/>
            <p:cNvSpPr/>
            <p:nvPr/>
          </p:nvSpPr>
          <p:spPr>
            <a:xfrm flipH="false" flipV="false" rot="0">
              <a:off x="0" y="0"/>
              <a:ext cx="483446" cy="221031"/>
            </a:xfrm>
            <a:custGeom>
              <a:avLst/>
              <a:gdLst/>
              <a:ahLst/>
              <a:cxnLst/>
              <a:rect r="r" b="b" t="t" l="l"/>
              <a:pathLst>
                <a:path h="221031" w="483446">
                  <a:moveTo>
                    <a:pt x="203200" y="0"/>
                  </a:moveTo>
                  <a:lnTo>
                    <a:pt x="483446" y="0"/>
                  </a:lnTo>
                  <a:lnTo>
                    <a:pt x="280246" y="221031"/>
                  </a:lnTo>
                  <a:lnTo>
                    <a:pt x="0" y="221031"/>
                  </a:lnTo>
                  <a:lnTo>
                    <a:pt x="203200" y="0"/>
                  </a:lnTo>
                  <a:close/>
                </a:path>
              </a:pathLst>
            </a:custGeom>
            <a:solidFill>
              <a:srgbClr val="1C5739"/>
            </a:solidFill>
          </p:spPr>
        </p:sp>
        <p:sp>
          <p:nvSpPr>
            <p:cNvPr name="TextBox 11" id="11"/>
            <p:cNvSpPr txBox="true"/>
            <p:nvPr/>
          </p:nvSpPr>
          <p:spPr>
            <a:xfrm>
              <a:off x="101600" y="-38100"/>
              <a:ext cx="609600" cy="647700"/>
            </a:xfrm>
            <a:prstGeom prst="rect">
              <a:avLst/>
            </a:prstGeom>
          </p:spPr>
          <p:txBody>
            <a:bodyPr anchor="ctr" rtlCol="false" tIns="50800" lIns="50800" bIns="50800" rIns="50800"/>
            <a:lstStyle/>
            <a:p>
              <a:pPr algn="ctr">
                <a:lnSpc>
                  <a:spcPts val="2659"/>
                </a:lnSpc>
              </a:pPr>
            </a:p>
          </p:txBody>
        </p:sp>
      </p:grpSp>
      <p:grpSp>
        <p:nvGrpSpPr>
          <p:cNvPr name="Group 12" id="12"/>
          <p:cNvGrpSpPr/>
          <p:nvPr/>
        </p:nvGrpSpPr>
        <p:grpSpPr>
          <a:xfrm rot="0">
            <a:off x="16806976" y="9830314"/>
            <a:ext cx="2664422" cy="1218172"/>
            <a:chOff x="0" y="0"/>
            <a:chExt cx="483446" cy="221031"/>
          </a:xfrm>
        </p:grpSpPr>
        <p:sp>
          <p:nvSpPr>
            <p:cNvPr name="Freeform 13" id="13"/>
            <p:cNvSpPr/>
            <p:nvPr/>
          </p:nvSpPr>
          <p:spPr>
            <a:xfrm flipH="false" flipV="false" rot="0">
              <a:off x="0" y="0"/>
              <a:ext cx="483446" cy="221031"/>
            </a:xfrm>
            <a:custGeom>
              <a:avLst/>
              <a:gdLst/>
              <a:ahLst/>
              <a:cxnLst/>
              <a:rect r="r" b="b" t="t" l="l"/>
              <a:pathLst>
                <a:path h="221031" w="483446">
                  <a:moveTo>
                    <a:pt x="203200" y="0"/>
                  </a:moveTo>
                  <a:lnTo>
                    <a:pt x="483446" y="0"/>
                  </a:lnTo>
                  <a:lnTo>
                    <a:pt x="280246" y="221031"/>
                  </a:lnTo>
                  <a:lnTo>
                    <a:pt x="0" y="221031"/>
                  </a:lnTo>
                  <a:lnTo>
                    <a:pt x="203200" y="0"/>
                  </a:lnTo>
                  <a:close/>
                </a:path>
              </a:pathLst>
            </a:custGeom>
            <a:solidFill>
              <a:srgbClr val="F6F64B"/>
            </a:solidFill>
          </p:spPr>
        </p:sp>
        <p:sp>
          <p:nvSpPr>
            <p:cNvPr name="TextBox 14" id="14"/>
            <p:cNvSpPr txBox="true"/>
            <p:nvPr/>
          </p:nvSpPr>
          <p:spPr>
            <a:xfrm>
              <a:off x="101600" y="-38100"/>
              <a:ext cx="609600" cy="647700"/>
            </a:xfrm>
            <a:prstGeom prst="rect">
              <a:avLst/>
            </a:prstGeom>
          </p:spPr>
          <p:txBody>
            <a:bodyPr anchor="ctr" rtlCol="false" tIns="50800" lIns="50800" bIns="50800" rIns="50800"/>
            <a:lstStyle/>
            <a:p>
              <a:pPr algn="ctr">
                <a:lnSpc>
                  <a:spcPts val="2659"/>
                </a:lnSpc>
              </a:pPr>
            </a:p>
          </p:txBody>
        </p:sp>
      </p:grpSp>
      <p:grpSp>
        <p:nvGrpSpPr>
          <p:cNvPr name="Group 15" id="15"/>
          <p:cNvGrpSpPr/>
          <p:nvPr/>
        </p:nvGrpSpPr>
        <p:grpSpPr>
          <a:xfrm rot="0">
            <a:off x="-1084133" y="10019786"/>
            <a:ext cx="4393457" cy="839228"/>
            <a:chOff x="0" y="0"/>
            <a:chExt cx="1157124" cy="221031"/>
          </a:xfrm>
        </p:grpSpPr>
        <p:sp>
          <p:nvSpPr>
            <p:cNvPr name="Freeform 16" id="16"/>
            <p:cNvSpPr/>
            <p:nvPr/>
          </p:nvSpPr>
          <p:spPr>
            <a:xfrm flipH="false" flipV="false" rot="0">
              <a:off x="0" y="0"/>
              <a:ext cx="1157125" cy="221031"/>
            </a:xfrm>
            <a:custGeom>
              <a:avLst/>
              <a:gdLst/>
              <a:ahLst/>
              <a:cxnLst/>
              <a:rect r="r" b="b" t="t" l="l"/>
              <a:pathLst>
                <a:path h="221031" w="1157125">
                  <a:moveTo>
                    <a:pt x="203200" y="0"/>
                  </a:moveTo>
                  <a:lnTo>
                    <a:pt x="1157125" y="0"/>
                  </a:lnTo>
                  <a:lnTo>
                    <a:pt x="953925" y="221031"/>
                  </a:lnTo>
                  <a:lnTo>
                    <a:pt x="0" y="221031"/>
                  </a:lnTo>
                  <a:lnTo>
                    <a:pt x="203200" y="0"/>
                  </a:lnTo>
                  <a:close/>
                </a:path>
              </a:pathLst>
            </a:custGeom>
            <a:solidFill>
              <a:srgbClr val="1C5739"/>
            </a:solidFill>
          </p:spPr>
        </p:sp>
        <p:sp>
          <p:nvSpPr>
            <p:cNvPr name="TextBox 17" id="17"/>
            <p:cNvSpPr txBox="true"/>
            <p:nvPr/>
          </p:nvSpPr>
          <p:spPr>
            <a:xfrm>
              <a:off x="101600" y="-38100"/>
              <a:ext cx="609600" cy="647700"/>
            </a:xfrm>
            <a:prstGeom prst="rect">
              <a:avLst/>
            </a:prstGeom>
          </p:spPr>
          <p:txBody>
            <a:bodyPr anchor="ctr" rtlCol="false" tIns="50800" lIns="50800" bIns="50800" rIns="50800"/>
            <a:lstStyle/>
            <a:p>
              <a:pPr algn="ctr">
                <a:lnSpc>
                  <a:spcPts val="2659"/>
                </a:lnSpc>
              </a:pPr>
            </a:p>
          </p:txBody>
        </p:sp>
      </p:grpSp>
      <p:grpSp>
        <p:nvGrpSpPr>
          <p:cNvPr name="Group 18" id="18"/>
          <p:cNvGrpSpPr/>
          <p:nvPr/>
        </p:nvGrpSpPr>
        <p:grpSpPr>
          <a:xfrm rot="0">
            <a:off x="2433044" y="9830314"/>
            <a:ext cx="2664422" cy="1218172"/>
            <a:chOff x="0" y="0"/>
            <a:chExt cx="483446" cy="221031"/>
          </a:xfrm>
        </p:grpSpPr>
        <p:sp>
          <p:nvSpPr>
            <p:cNvPr name="Freeform 19" id="19"/>
            <p:cNvSpPr/>
            <p:nvPr/>
          </p:nvSpPr>
          <p:spPr>
            <a:xfrm flipH="false" flipV="false" rot="0">
              <a:off x="0" y="0"/>
              <a:ext cx="483446" cy="221031"/>
            </a:xfrm>
            <a:custGeom>
              <a:avLst/>
              <a:gdLst/>
              <a:ahLst/>
              <a:cxnLst/>
              <a:rect r="r" b="b" t="t" l="l"/>
              <a:pathLst>
                <a:path h="221031" w="483446">
                  <a:moveTo>
                    <a:pt x="203200" y="0"/>
                  </a:moveTo>
                  <a:lnTo>
                    <a:pt x="483446" y="0"/>
                  </a:lnTo>
                  <a:lnTo>
                    <a:pt x="280246" y="221031"/>
                  </a:lnTo>
                  <a:lnTo>
                    <a:pt x="0" y="221031"/>
                  </a:lnTo>
                  <a:lnTo>
                    <a:pt x="203200" y="0"/>
                  </a:lnTo>
                  <a:close/>
                </a:path>
              </a:pathLst>
            </a:custGeom>
            <a:solidFill>
              <a:srgbClr val="F6F64B"/>
            </a:solidFill>
          </p:spPr>
        </p:sp>
        <p:sp>
          <p:nvSpPr>
            <p:cNvPr name="TextBox 20" id="20"/>
            <p:cNvSpPr txBox="true"/>
            <p:nvPr/>
          </p:nvSpPr>
          <p:spPr>
            <a:xfrm>
              <a:off x="101600" y="-38100"/>
              <a:ext cx="609600" cy="647700"/>
            </a:xfrm>
            <a:prstGeom prst="rect">
              <a:avLst/>
            </a:prstGeom>
          </p:spPr>
          <p:txBody>
            <a:bodyPr anchor="ctr" rtlCol="false" tIns="50800" lIns="50800" bIns="50800" rIns="50800"/>
            <a:lstStyle/>
            <a:p>
              <a:pPr algn="ctr">
                <a:lnSpc>
                  <a:spcPts val="2659"/>
                </a:lnSpc>
              </a:pPr>
            </a:p>
          </p:txBody>
        </p:sp>
      </p:grpSp>
      <p:grpSp>
        <p:nvGrpSpPr>
          <p:cNvPr name="Group 21" id="21"/>
          <p:cNvGrpSpPr/>
          <p:nvPr/>
        </p:nvGrpSpPr>
        <p:grpSpPr>
          <a:xfrm rot="0">
            <a:off x="9890131" y="9830314"/>
            <a:ext cx="2664422" cy="1218172"/>
            <a:chOff x="0" y="0"/>
            <a:chExt cx="483446" cy="221031"/>
          </a:xfrm>
        </p:grpSpPr>
        <p:sp>
          <p:nvSpPr>
            <p:cNvPr name="Freeform 22" id="22"/>
            <p:cNvSpPr/>
            <p:nvPr/>
          </p:nvSpPr>
          <p:spPr>
            <a:xfrm flipH="false" flipV="false" rot="0">
              <a:off x="0" y="0"/>
              <a:ext cx="483446" cy="221031"/>
            </a:xfrm>
            <a:custGeom>
              <a:avLst/>
              <a:gdLst/>
              <a:ahLst/>
              <a:cxnLst/>
              <a:rect r="r" b="b" t="t" l="l"/>
              <a:pathLst>
                <a:path h="221031" w="483446">
                  <a:moveTo>
                    <a:pt x="203200" y="0"/>
                  </a:moveTo>
                  <a:lnTo>
                    <a:pt x="483446" y="0"/>
                  </a:lnTo>
                  <a:lnTo>
                    <a:pt x="280246" y="221031"/>
                  </a:lnTo>
                  <a:lnTo>
                    <a:pt x="0" y="221031"/>
                  </a:lnTo>
                  <a:lnTo>
                    <a:pt x="203200" y="0"/>
                  </a:lnTo>
                  <a:close/>
                </a:path>
              </a:pathLst>
            </a:custGeom>
            <a:solidFill>
              <a:srgbClr val="1C5739"/>
            </a:solidFill>
          </p:spPr>
        </p:sp>
        <p:sp>
          <p:nvSpPr>
            <p:cNvPr name="TextBox 23" id="23"/>
            <p:cNvSpPr txBox="true"/>
            <p:nvPr/>
          </p:nvSpPr>
          <p:spPr>
            <a:xfrm>
              <a:off x="101600" y="-38100"/>
              <a:ext cx="609600" cy="647700"/>
            </a:xfrm>
            <a:prstGeom prst="rect">
              <a:avLst/>
            </a:prstGeom>
          </p:spPr>
          <p:txBody>
            <a:bodyPr anchor="ctr" rtlCol="false" tIns="50800" lIns="50800" bIns="50800" rIns="50800"/>
            <a:lstStyle/>
            <a:p>
              <a:pPr algn="ctr">
                <a:lnSpc>
                  <a:spcPts val="2659"/>
                </a:lnSpc>
              </a:pPr>
            </a:p>
          </p:txBody>
        </p:sp>
      </p:grpSp>
      <p:grpSp>
        <p:nvGrpSpPr>
          <p:cNvPr name="Group 24" id="24"/>
          <p:cNvGrpSpPr/>
          <p:nvPr/>
        </p:nvGrpSpPr>
        <p:grpSpPr>
          <a:xfrm rot="0">
            <a:off x="4043454" y="9830314"/>
            <a:ext cx="2664422" cy="1218172"/>
            <a:chOff x="0" y="0"/>
            <a:chExt cx="483446" cy="221031"/>
          </a:xfrm>
        </p:grpSpPr>
        <p:sp>
          <p:nvSpPr>
            <p:cNvPr name="Freeform 25" id="25"/>
            <p:cNvSpPr/>
            <p:nvPr/>
          </p:nvSpPr>
          <p:spPr>
            <a:xfrm flipH="false" flipV="false" rot="0">
              <a:off x="0" y="0"/>
              <a:ext cx="483446" cy="221031"/>
            </a:xfrm>
            <a:custGeom>
              <a:avLst/>
              <a:gdLst/>
              <a:ahLst/>
              <a:cxnLst/>
              <a:rect r="r" b="b" t="t" l="l"/>
              <a:pathLst>
                <a:path h="221031" w="483446">
                  <a:moveTo>
                    <a:pt x="203200" y="0"/>
                  </a:moveTo>
                  <a:lnTo>
                    <a:pt x="483446" y="0"/>
                  </a:lnTo>
                  <a:lnTo>
                    <a:pt x="280246" y="221031"/>
                  </a:lnTo>
                  <a:lnTo>
                    <a:pt x="0" y="221031"/>
                  </a:lnTo>
                  <a:lnTo>
                    <a:pt x="203200" y="0"/>
                  </a:lnTo>
                  <a:close/>
                </a:path>
              </a:pathLst>
            </a:custGeom>
            <a:solidFill>
              <a:srgbClr val="1C5739"/>
            </a:solidFill>
          </p:spPr>
        </p:sp>
        <p:sp>
          <p:nvSpPr>
            <p:cNvPr name="TextBox 26" id="26"/>
            <p:cNvSpPr txBox="true"/>
            <p:nvPr/>
          </p:nvSpPr>
          <p:spPr>
            <a:xfrm>
              <a:off x="101600" y="-38100"/>
              <a:ext cx="609600" cy="647700"/>
            </a:xfrm>
            <a:prstGeom prst="rect">
              <a:avLst/>
            </a:prstGeom>
          </p:spPr>
          <p:txBody>
            <a:bodyPr anchor="ctr" rtlCol="false" tIns="50800" lIns="50800" bIns="50800" rIns="50800"/>
            <a:lstStyle/>
            <a:p>
              <a:pPr algn="ctr">
                <a:lnSpc>
                  <a:spcPts val="2659"/>
                </a:lnSpc>
              </a:pPr>
            </a:p>
          </p:txBody>
        </p:sp>
      </p:grpSp>
      <p:sp>
        <p:nvSpPr>
          <p:cNvPr name="TextBox 27" id="27"/>
          <p:cNvSpPr txBox="true"/>
          <p:nvPr/>
        </p:nvSpPr>
        <p:spPr>
          <a:xfrm rot="0">
            <a:off x="1633377" y="256827"/>
            <a:ext cx="15730698" cy="530223"/>
          </a:xfrm>
          <a:prstGeom prst="rect">
            <a:avLst/>
          </a:prstGeom>
        </p:spPr>
        <p:txBody>
          <a:bodyPr anchor="t" rtlCol="false" tIns="0" lIns="0" bIns="0" rIns="0">
            <a:spAutoFit/>
          </a:bodyPr>
          <a:lstStyle/>
          <a:p>
            <a:pPr algn="ctr">
              <a:lnSpc>
                <a:spcPts val="3999"/>
              </a:lnSpc>
            </a:pPr>
            <a:r>
              <a:rPr lang="en-US" sz="3999">
                <a:solidFill>
                  <a:srgbClr val="131211"/>
                </a:solidFill>
                <a:latin typeface="League Spartan"/>
              </a:rPr>
              <a:t>INFRASTRUCTURE </a:t>
            </a:r>
          </a:p>
        </p:txBody>
      </p:sp>
      <p:sp>
        <p:nvSpPr>
          <p:cNvPr name="Freeform 28" id="28"/>
          <p:cNvSpPr/>
          <p:nvPr/>
        </p:nvSpPr>
        <p:spPr>
          <a:xfrm flipH="false" flipV="false" rot="0">
            <a:off x="16072846" y="-90092"/>
            <a:ext cx="1868026" cy="2416945"/>
          </a:xfrm>
          <a:custGeom>
            <a:avLst/>
            <a:gdLst/>
            <a:ahLst/>
            <a:cxnLst/>
            <a:rect r="r" b="b" t="t" l="l"/>
            <a:pathLst>
              <a:path h="2416945" w="1868026">
                <a:moveTo>
                  <a:pt x="0" y="0"/>
                </a:moveTo>
                <a:lnTo>
                  <a:pt x="1868026" y="0"/>
                </a:lnTo>
                <a:lnTo>
                  <a:pt x="1868026" y="2416945"/>
                </a:lnTo>
                <a:lnTo>
                  <a:pt x="0" y="2416945"/>
                </a:lnTo>
                <a:lnTo>
                  <a:pt x="0" y="0"/>
                </a:lnTo>
                <a:close/>
              </a:path>
            </a:pathLst>
          </a:custGeom>
          <a:blipFill>
            <a:blip r:embed="rId3"/>
            <a:stretch>
              <a:fillRect l="0" t="0" r="0" b="0"/>
            </a:stretch>
          </a:blipFill>
        </p:spPr>
      </p:sp>
      <p:sp>
        <p:nvSpPr>
          <p:cNvPr name="Freeform 29" id="29"/>
          <p:cNvSpPr/>
          <p:nvPr/>
        </p:nvSpPr>
        <p:spPr>
          <a:xfrm flipH="false" flipV="false" rot="0">
            <a:off x="1891724" y="1038225"/>
            <a:ext cx="3617043" cy="3140799"/>
          </a:xfrm>
          <a:custGeom>
            <a:avLst/>
            <a:gdLst/>
            <a:ahLst/>
            <a:cxnLst/>
            <a:rect r="r" b="b" t="t" l="l"/>
            <a:pathLst>
              <a:path h="3140799" w="3617043">
                <a:moveTo>
                  <a:pt x="0" y="0"/>
                </a:moveTo>
                <a:lnTo>
                  <a:pt x="3617043" y="0"/>
                </a:lnTo>
                <a:lnTo>
                  <a:pt x="3617043" y="3140799"/>
                </a:lnTo>
                <a:lnTo>
                  <a:pt x="0" y="3140799"/>
                </a:lnTo>
                <a:lnTo>
                  <a:pt x="0" y="0"/>
                </a:lnTo>
                <a:close/>
              </a:path>
            </a:pathLst>
          </a:custGeom>
          <a:blipFill>
            <a:blip r:embed="rId4"/>
            <a:stretch>
              <a:fillRect l="0" t="0" r="0" b="0"/>
            </a:stretch>
          </a:blipFill>
        </p:spPr>
      </p:sp>
      <p:sp>
        <p:nvSpPr>
          <p:cNvPr name="Freeform 30" id="30"/>
          <p:cNvSpPr/>
          <p:nvPr/>
        </p:nvSpPr>
        <p:spPr>
          <a:xfrm flipH="false" flipV="false" rot="0">
            <a:off x="6966061" y="1028700"/>
            <a:ext cx="3617043" cy="3140799"/>
          </a:xfrm>
          <a:custGeom>
            <a:avLst/>
            <a:gdLst/>
            <a:ahLst/>
            <a:cxnLst/>
            <a:rect r="r" b="b" t="t" l="l"/>
            <a:pathLst>
              <a:path h="3140799" w="3617043">
                <a:moveTo>
                  <a:pt x="0" y="0"/>
                </a:moveTo>
                <a:lnTo>
                  <a:pt x="3617043" y="0"/>
                </a:lnTo>
                <a:lnTo>
                  <a:pt x="3617043" y="3140799"/>
                </a:lnTo>
                <a:lnTo>
                  <a:pt x="0" y="3140799"/>
                </a:lnTo>
                <a:lnTo>
                  <a:pt x="0" y="0"/>
                </a:lnTo>
                <a:close/>
              </a:path>
            </a:pathLst>
          </a:custGeom>
          <a:blipFill>
            <a:blip r:embed="rId5"/>
            <a:stretch>
              <a:fillRect l="0" t="0" r="0" b="0"/>
            </a:stretch>
          </a:blipFill>
        </p:spPr>
      </p:sp>
      <p:sp>
        <p:nvSpPr>
          <p:cNvPr name="Freeform 31" id="31"/>
          <p:cNvSpPr/>
          <p:nvPr/>
        </p:nvSpPr>
        <p:spPr>
          <a:xfrm flipH="false" flipV="false" rot="0">
            <a:off x="12282347" y="1028700"/>
            <a:ext cx="3599999" cy="3125999"/>
          </a:xfrm>
          <a:custGeom>
            <a:avLst/>
            <a:gdLst/>
            <a:ahLst/>
            <a:cxnLst/>
            <a:rect r="r" b="b" t="t" l="l"/>
            <a:pathLst>
              <a:path h="3125999" w="3599999">
                <a:moveTo>
                  <a:pt x="0" y="0"/>
                </a:moveTo>
                <a:lnTo>
                  <a:pt x="3599999" y="0"/>
                </a:lnTo>
                <a:lnTo>
                  <a:pt x="3599999" y="3125999"/>
                </a:lnTo>
                <a:lnTo>
                  <a:pt x="0" y="3125999"/>
                </a:lnTo>
                <a:lnTo>
                  <a:pt x="0" y="0"/>
                </a:lnTo>
                <a:close/>
              </a:path>
            </a:pathLst>
          </a:custGeom>
          <a:blipFill>
            <a:blip r:embed="rId6"/>
            <a:stretch>
              <a:fillRect l="0" t="0" r="0" b="0"/>
            </a:stretch>
          </a:blipFill>
        </p:spPr>
      </p:sp>
      <p:sp>
        <p:nvSpPr>
          <p:cNvPr name="Freeform 32" id="32"/>
          <p:cNvSpPr/>
          <p:nvPr/>
        </p:nvSpPr>
        <p:spPr>
          <a:xfrm flipH="false" flipV="false" rot="0">
            <a:off x="4489665" y="5379757"/>
            <a:ext cx="3579439" cy="3108146"/>
          </a:xfrm>
          <a:custGeom>
            <a:avLst/>
            <a:gdLst/>
            <a:ahLst/>
            <a:cxnLst/>
            <a:rect r="r" b="b" t="t" l="l"/>
            <a:pathLst>
              <a:path h="3108146" w="3579439">
                <a:moveTo>
                  <a:pt x="0" y="0"/>
                </a:moveTo>
                <a:lnTo>
                  <a:pt x="3579439" y="0"/>
                </a:lnTo>
                <a:lnTo>
                  <a:pt x="3579439" y="3108146"/>
                </a:lnTo>
                <a:lnTo>
                  <a:pt x="0" y="3108146"/>
                </a:lnTo>
                <a:lnTo>
                  <a:pt x="0" y="0"/>
                </a:lnTo>
                <a:close/>
              </a:path>
            </a:pathLst>
          </a:custGeom>
          <a:blipFill>
            <a:blip r:embed="rId7"/>
            <a:stretch>
              <a:fillRect l="0" t="0" r="0" b="0"/>
            </a:stretch>
          </a:blipFill>
        </p:spPr>
      </p:sp>
      <p:sp>
        <p:nvSpPr>
          <p:cNvPr name="Freeform 33" id="33"/>
          <p:cNvSpPr/>
          <p:nvPr/>
        </p:nvSpPr>
        <p:spPr>
          <a:xfrm flipH="false" flipV="false" rot="0">
            <a:off x="9508251" y="5351182"/>
            <a:ext cx="3579439" cy="3108146"/>
          </a:xfrm>
          <a:custGeom>
            <a:avLst/>
            <a:gdLst/>
            <a:ahLst/>
            <a:cxnLst/>
            <a:rect r="r" b="b" t="t" l="l"/>
            <a:pathLst>
              <a:path h="3108146" w="3579439">
                <a:moveTo>
                  <a:pt x="0" y="0"/>
                </a:moveTo>
                <a:lnTo>
                  <a:pt x="3579439" y="0"/>
                </a:lnTo>
                <a:lnTo>
                  <a:pt x="3579439" y="3108146"/>
                </a:lnTo>
                <a:lnTo>
                  <a:pt x="0" y="3108146"/>
                </a:lnTo>
                <a:lnTo>
                  <a:pt x="0" y="0"/>
                </a:lnTo>
                <a:close/>
              </a:path>
            </a:pathLst>
          </a:custGeom>
          <a:blipFill>
            <a:blip r:embed="rId8"/>
            <a:stretch>
              <a:fillRect l="0" t="0" r="0" b="0"/>
            </a:stretch>
          </a:blipFill>
        </p:spPr>
      </p:sp>
      <p:sp>
        <p:nvSpPr>
          <p:cNvPr name="TextBox 34" id="34"/>
          <p:cNvSpPr txBox="true"/>
          <p:nvPr/>
        </p:nvSpPr>
        <p:spPr>
          <a:xfrm rot="0">
            <a:off x="2707413" y="4333239"/>
            <a:ext cx="2004715" cy="495301"/>
          </a:xfrm>
          <a:prstGeom prst="rect">
            <a:avLst/>
          </a:prstGeom>
        </p:spPr>
        <p:txBody>
          <a:bodyPr anchor="t" rtlCol="false" tIns="0" lIns="0" bIns="0" rIns="0">
            <a:spAutoFit/>
          </a:bodyPr>
          <a:lstStyle/>
          <a:p>
            <a:pPr algn="ctr">
              <a:lnSpc>
                <a:spcPts val="4199"/>
              </a:lnSpc>
              <a:spcBef>
                <a:spcPct val="0"/>
              </a:spcBef>
            </a:pPr>
            <a:r>
              <a:rPr lang="en-US" sz="2999">
                <a:solidFill>
                  <a:srgbClr val="000000"/>
                </a:solidFill>
                <a:latin typeface="Open Sans Light Bold"/>
              </a:rPr>
              <a:t>Tool Room</a:t>
            </a:r>
          </a:p>
        </p:txBody>
      </p:sp>
      <p:sp>
        <p:nvSpPr>
          <p:cNvPr name="TextBox 35" id="35"/>
          <p:cNvSpPr txBox="true"/>
          <p:nvPr/>
        </p:nvSpPr>
        <p:spPr>
          <a:xfrm rot="0">
            <a:off x="12249947" y="4285614"/>
            <a:ext cx="3557141" cy="495301"/>
          </a:xfrm>
          <a:prstGeom prst="rect">
            <a:avLst/>
          </a:prstGeom>
        </p:spPr>
        <p:txBody>
          <a:bodyPr anchor="t" rtlCol="false" tIns="0" lIns="0" bIns="0" rIns="0">
            <a:spAutoFit/>
          </a:bodyPr>
          <a:lstStyle/>
          <a:p>
            <a:pPr algn="ctr">
              <a:lnSpc>
                <a:spcPts val="4199"/>
              </a:lnSpc>
              <a:spcBef>
                <a:spcPct val="0"/>
              </a:spcBef>
            </a:pPr>
            <a:r>
              <a:rPr lang="en-US" sz="2999">
                <a:solidFill>
                  <a:srgbClr val="000000"/>
                </a:solidFill>
                <a:latin typeface="Open Sans Light Bold"/>
              </a:rPr>
              <a:t>CNC Machine Shop</a:t>
            </a:r>
          </a:p>
        </p:txBody>
      </p:sp>
      <p:sp>
        <p:nvSpPr>
          <p:cNvPr name="TextBox 36" id="36"/>
          <p:cNvSpPr txBox="true"/>
          <p:nvPr/>
        </p:nvSpPr>
        <p:spPr>
          <a:xfrm rot="0">
            <a:off x="7331892" y="4323714"/>
            <a:ext cx="2936825" cy="495301"/>
          </a:xfrm>
          <a:prstGeom prst="rect">
            <a:avLst/>
          </a:prstGeom>
        </p:spPr>
        <p:txBody>
          <a:bodyPr anchor="t" rtlCol="false" tIns="0" lIns="0" bIns="0" rIns="0">
            <a:spAutoFit/>
          </a:bodyPr>
          <a:lstStyle/>
          <a:p>
            <a:pPr algn="ctr">
              <a:lnSpc>
                <a:spcPts val="4199"/>
              </a:lnSpc>
              <a:spcBef>
                <a:spcPct val="0"/>
              </a:spcBef>
            </a:pPr>
            <a:r>
              <a:rPr lang="en-US" sz="2999">
                <a:solidFill>
                  <a:srgbClr val="000000"/>
                </a:solidFill>
                <a:latin typeface="Open Sans Light Bold"/>
              </a:rPr>
              <a:t>Standard Room</a:t>
            </a:r>
          </a:p>
        </p:txBody>
      </p:sp>
      <p:sp>
        <p:nvSpPr>
          <p:cNvPr name="TextBox 37" id="37"/>
          <p:cNvSpPr txBox="true"/>
          <p:nvPr/>
        </p:nvSpPr>
        <p:spPr>
          <a:xfrm rot="0">
            <a:off x="8896775" y="8640303"/>
            <a:ext cx="5084118" cy="1019176"/>
          </a:xfrm>
          <a:prstGeom prst="rect">
            <a:avLst/>
          </a:prstGeom>
        </p:spPr>
        <p:txBody>
          <a:bodyPr anchor="t" rtlCol="false" tIns="0" lIns="0" bIns="0" rIns="0">
            <a:spAutoFit/>
          </a:bodyPr>
          <a:lstStyle/>
          <a:p>
            <a:pPr algn="ctr">
              <a:lnSpc>
                <a:spcPts val="4199"/>
              </a:lnSpc>
            </a:pPr>
            <a:r>
              <a:rPr lang="en-US" sz="2999">
                <a:solidFill>
                  <a:srgbClr val="000000"/>
                </a:solidFill>
                <a:latin typeface="Open Sans Light Bold"/>
              </a:rPr>
              <a:t>Special Purpose &amp; Tapping </a:t>
            </a:r>
          </a:p>
          <a:p>
            <a:pPr algn="ctr">
              <a:lnSpc>
                <a:spcPts val="4199"/>
              </a:lnSpc>
              <a:spcBef>
                <a:spcPct val="0"/>
              </a:spcBef>
            </a:pPr>
            <a:r>
              <a:rPr lang="en-US" sz="2999">
                <a:solidFill>
                  <a:srgbClr val="000000"/>
                </a:solidFill>
                <a:latin typeface="Open Sans Light Bold"/>
              </a:rPr>
              <a:t>Machines</a:t>
            </a:r>
          </a:p>
        </p:txBody>
      </p:sp>
      <p:sp>
        <p:nvSpPr>
          <p:cNvPr name="TextBox 38" id="38"/>
          <p:cNvSpPr txBox="true"/>
          <p:nvPr/>
        </p:nvSpPr>
        <p:spPr>
          <a:xfrm rot="0">
            <a:off x="5097467" y="8705849"/>
            <a:ext cx="2206526" cy="495301"/>
          </a:xfrm>
          <a:prstGeom prst="rect">
            <a:avLst/>
          </a:prstGeom>
        </p:spPr>
        <p:txBody>
          <a:bodyPr anchor="t" rtlCol="false" tIns="0" lIns="0" bIns="0" rIns="0">
            <a:spAutoFit/>
          </a:bodyPr>
          <a:lstStyle/>
          <a:p>
            <a:pPr algn="ctr">
              <a:lnSpc>
                <a:spcPts val="4199"/>
              </a:lnSpc>
              <a:spcBef>
                <a:spcPct val="0"/>
              </a:spcBef>
            </a:pPr>
            <a:r>
              <a:rPr lang="en-US" sz="2999">
                <a:solidFill>
                  <a:srgbClr val="000000"/>
                </a:solidFill>
                <a:latin typeface="Open Sans Light Bold"/>
              </a:rPr>
              <a:t>Hot Forging</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1C5739"/>
        </a:solidFill>
      </p:bgPr>
    </p:bg>
    <p:spTree>
      <p:nvGrpSpPr>
        <p:cNvPr id="1" name=""/>
        <p:cNvGrpSpPr/>
        <p:nvPr/>
      </p:nvGrpSpPr>
      <p:grpSpPr>
        <a:xfrm>
          <a:off x="0" y="0"/>
          <a:ext cx="0" cy="0"/>
          <a:chOff x="0" y="0"/>
          <a:chExt cx="0" cy="0"/>
        </a:xfrm>
      </p:grpSpPr>
      <p:grpSp>
        <p:nvGrpSpPr>
          <p:cNvPr name="Group 2" id="2"/>
          <p:cNvGrpSpPr/>
          <p:nvPr/>
        </p:nvGrpSpPr>
        <p:grpSpPr>
          <a:xfrm rot="0">
            <a:off x="-3115824" y="-3931190"/>
            <a:ext cx="4959890" cy="4959890"/>
            <a:chOff x="0" y="0"/>
            <a:chExt cx="812800" cy="812800"/>
          </a:xfrm>
        </p:grpSpPr>
        <p:sp>
          <p:nvSpPr>
            <p:cNvPr name="Freeform 3" id="3"/>
            <p:cNvSpPr/>
            <p:nvPr/>
          </p:nvSpPr>
          <p:spPr>
            <a:xfrm flipH="false" flipV="false" rot="0">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2F4F5"/>
            </a:solidFill>
          </p:spPr>
        </p:sp>
        <p:sp>
          <p:nvSpPr>
            <p:cNvPr name="TextBox 4" id="4"/>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grpSp>
        <p:nvGrpSpPr>
          <p:cNvPr name="Group 5" id="5"/>
          <p:cNvGrpSpPr/>
          <p:nvPr/>
        </p:nvGrpSpPr>
        <p:grpSpPr>
          <a:xfrm rot="0">
            <a:off x="9144000" y="1591374"/>
            <a:ext cx="13188954" cy="11739460"/>
            <a:chOff x="0" y="0"/>
            <a:chExt cx="812800" cy="723472"/>
          </a:xfrm>
        </p:grpSpPr>
        <p:sp>
          <p:nvSpPr>
            <p:cNvPr name="Freeform 6" id="6"/>
            <p:cNvSpPr/>
            <p:nvPr/>
          </p:nvSpPr>
          <p:spPr>
            <a:xfrm flipH="false" flipV="false" rot="0">
              <a:off x="185225" y="0"/>
              <a:ext cx="442351" cy="723472"/>
            </a:xfrm>
            <a:custGeom>
              <a:avLst/>
              <a:gdLst/>
              <a:ahLst/>
              <a:cxnLst/>
              <a:rect r="r" b="b" t="t" l="l"/>
              <a:pathLst>
                <a:path h="723472" w="442351">
                  <a:moveTo>
                    <a:pt x="221175" y="0"/>
                  </a:moveTo>
                  <a:cubicBezTo>
                    <a:pt x="356942" y="69519"/>
                    <a:pt x="442350" y="209206"/>
                    <a:pt x="442350" y="361736"/>
                  </a:cubicBezTo>
                  <a:cubicBezTo>
                    <a:pt x="442350" y="514266"/>
                    <a:pt x="356942" y="653953"/>
                    <a:pt x="221175" y="723472"/>
                  </a:cubicBezTo>
                  <a:cubicBezTo>
                    <a:pt x="85408" y="653953"/>
                    <a:pt x="0" y="514266"/>
                    <a:pt x="0" y="361736"/>
                  </a:cubicBezTo>
                  <a:cubicBezTo>
                    <a:pt x="0" y="209206"/>
                    <a:pt x="85408" y="69519"/>
                    <a:pt x="221175" y="0"/>
                  </a:cubicBezTo>
                  <a:close/>
                </a:path>
              </a:pathLst>
            </a:custGeom>
            <a:solidFill>
              <a:srgbClr val="F2F4F5"/>
            </a:solidFill>
          </p:spPr>
        </p:sp>
        <p:sp>
          <p:nvSpPr>
            <p:cNvPr name="TextBox 7" id="7"/>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sp>
        <p:nvSpPr>
          <p:cNvPr name="Freeform 8" id="8"/>
          <p:cNvSpPr/>
          <p:nvPr/>
        </p:nvSpPr>
        <p:spPr>
          <a:xfrm flipH="false" flipV="false" rot="-1761314">
            <a:off x="4197000" y="7938405"/>
            <a:ext cx="9894000" cy="10152425"/>
          </a:xfrm>
          <a:custGeom>
            <a:avLst/>
            <a:gdLst/>
            <a:ahLst/>
            <a:cxnLst/>
            <a:rect r="r" b="b" t="t" l="l"/>
            <a:pathLst>
              <a:path h="10152425" w="9894000">
                <a:moveTo>
                  <a:pt x="0" y="0"/>
                </a:moveTo>
                <a:lnTo>
                  <a:pt x="9894000" y="0"/>
                </a:lnTo>
                <a:lnTo>
                  <a:pt x="9894000" y="10152425"/>
                </a:lnTo>
                <a:lnTo>
                  <a:pt x="0" y="1015242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9" id="9"/>
          <p:cNvSpPr txBox="true"/>
          <p:nvPr/>
        </p:nvSpPr>
        <p:spPr>
          <a:xfrm rot="0">
            <a:off x="1028700" y="647977"/>
            <a:ext cx="7633145" cy="8370720"/>
          </a:xfrm>
          <a:prstGeom prst="rect">
            <a:avLst/>
          </a:prstGeom>
        </p:spPr>
        <p:txBody>
          <a:bodyPr anchor="t" rtlCol="false" tIns="0" lIns="0" bIns="0" rIns="0">
            <a:spAutoFit/>
          </a:bodyPr>
          <a:lstStyle/>
          <a:p>
            <a:pPr algn="ctr">
              <a:lnSpc>
                <a:spcPts val="4130"/>
              </a:lnSpc>
            </a:pPr>
            <a:r>
              <a:rPr lang="en-US" sz="2993" spc="293">
                <a:solidFill>
                  <a:srgbClr val="F5FFF5"/>
                </a:solidFill>
                <a:latin typeface="DM Sans"/>
              </a:rPr>
              <a:t>We have selected a team of knowledgeable &amp; experienced engineers, production staff and sales representatives. With the assistance of their collective efforts, we are capable of accommodating client’s special need as per their exact specifications. Our professionals give their best in order to offer our valuable clients high quality products as per their detailed specifications. These professionals also inspect the entire range on different parameters to eradicate all the flaws from the assortment.</a:t>
            </a:r>
          </a:p>
        </p:txBody>
      </p:sp>
      <p:sp>
        <p:nvSpPr>
          <p:cNvPr name="TextBox 10" id="10"/>
          <p:cNvSpPr txBox="true"/>
          <p:nvPr/>
        </p:nvSpPr>
        <p:spPr>
          <a:xfrm rot="0">
            <a:off x="10733773" y="4540541"/>
            <a:ext cx="7202160" cy="1091618"/>
          </a:xfrm>
          <a:prstGeom prst="rect">
            <a:avLst/>
          </a:prstGeom>
        </p:spPr>
        <p:txBody>
          <a:bodyPr anchor="t" rtlCol="false" tIns="0" lIns="0" bIns="0" rIns="0">
            <a:spAutoFit/>
          </a:bodyPr>
          <a:lstStyle/>
          <a:p>
            <a:pPr algn="ctr" marL="0" indent="0" lvl="0">
              <a:lnSpc>
                <a:spcPts val="8851"/>
              </a:lnSpc>
              <a:spcBef>
                <a:spcPct val="0"/>
              </a:spcBef>
            </a:pPr>
            <a:r>
              <a:rPr lang="en-US" sz="6414">
                <a:solidFill>
                  <a:srgbClr val="231F20"/>
                </a:solidFill>
                <a:latin typeface="Oswald Bold"/>
              </a:rPr>
              <a:t>OUR TEAM</a:t>
            </a:r>
          </a:p>
        </p:txBody>
      </p:sp>
      <p:grpSp>
        <p:nvGrpSpPr>
          <p:cNvPr name="Group 11" id="11"/>
          <p:cNvGrpSpPr/>
          <p:nvPr/>
        </p:nvGrpSpPr>
        <p:grpSpPr>
          <a:xfrm rot="0">
            <a:off x="10285904" y="5888978"/>
            <a:ext cx="10905146" cy="1855208"/>
            <a:chOff x="0" y="0"/>
            <a:chExt cx="14540194" cy="2473611"/>
          </a:xfrm>
        </p:grpSpPr>
        <p:grpSp>
          <p:nvGrpSpPr>
            <p:cNvPr name="Group 12" id="12"/>
            <p:cNvGrpSpPr>
              <a:grpSpLocks noChangeAspect="true"/>
            </p:cNvGrpSpPr>
            <p:nvPr/>
          </p:nvGrpSpPr>
          <p:grpSpPr>
            <a:xfrm rot="0">
              <a:off x="0" y="0"/>
              <a:ext cx="14540194" cy="2473611"/>
              <a:chOff x="0" y="0"/>
              <a:chExt cx="13271500" cy="2257778"/>
            </a:xfrm>
          </p:grpSpPr>
          <p:sp>
            <p:nvSpPr>
              <p:cNvPr name="Freeform 13" id="13"/>
              <p:cNvSpPr/>
              <p:nvPr/>
            </p:nvSpPr>
            <p:spPr>
              <a:xfrm flipH="false" flipV="false" rot="0">
                <a:off x="12700" y="0"/>
                <a:ext cx="9245600" cy="2260600"/>
              </a:xfrm>
              <a:custGeom>
                <a:avLst/>
                <a:gdLst/>
                <a:ahLst/>
                <a:cxnLst/>
                <a:rect r="r" b="b" t="t" l="l"/>
                <a:pathLst>
                  <a:path h="2260600" w="9245600">
                    <a:moveTo>
                      <a:pt x="622300" y="0"/>
                    </a:moveTo>
                    <a:cubicBezTo>
                      <a:pt x="508000" y="0"/>
                      <a:pt x="406400" y="88900"/>
                      <a:pt x="406400" y="215900"/>
                    </a:cubicBezTo>
                    <a:lnTo>
                      <a:pt x="406400" y="279400"/>
                    </a:lnTo>
                    <a:cubicBezTo>
                      <a:pt x="406400" y="393700"/>
                      <a:pt x="508000" y="495300"/>
                      <a:pt x="622300" y="495300"/>
                    </a:cubicBezTo>
                    <a:cubicBezTo>
                      <a:pt x="736600" y="495300"/>
                      <a:pt x="838200" y="393700"/>
                      <a:pt x="838200" y="279400"/>
                    </a:cubicBezTo>
                    <a:lnTo>
                      <a:pt x="838200" y="215900"/>
                    </a:lnTo>
                    <a:cubicBezTo>
                      <a:pt x="838200" y="88900"/>
                      <a:pt x="736600" y="0"/>
                      <a:pt x="622300" y="0"/>
                    </a:cubicBezTo>
                    <a:moveTo>
                      <a:pt x="406400" y="965200"/>
                    </a:moveTo>
                    <a:cubicBezTo>
                      <a:pt x="406400" y="965200"/>
                      <a:pt x="393700" y="952500"/>
                      <a:pt x="393700" y="965200"/>
                    </a:cubicBezTo>
                    <a:lnTo>
                      <a:pt x="241300" y="1320800"/>
                    </a:lnTo>
                    <a:cubicBezTo>
                      <a:pt x="215900" y="1371600"/>
                      <a:pt x="165100" y="1409700"/>
                      <a:pt x="101600" y="1409700"/>
                    </a:cubicBezTo>
                    <a:lnTo>
                      <a:pt x="38100" y="1409700"/>
                    </a:lnTo>
                    <a:cubicBezTo>
                      <a:pt x="25400" y="1409700"/>
                      <a:pt x="12700" y="1409700"/>
                      <a:pt x="12700" y="1397000"/>
                    </a:cubicBezTo>
                    <a:cubicBezTo>
                      <a:pt x="0" y="1384300"/>
                      <a:pt x="0" y="1371600"/>
                      <a:pt x="12700" y="1358900"/>
                    </a:cubicBezTo>
                    <a:lnTo>
                      <a:pt x="203200" y="914400"/>
                    </a:lnTo>
                    <a:lnTo>
                      <a:pt x="266700" y="736600"/>
                    </a:lnTo>
                    <a:cubicBezTo>
                      <a:pt x="317500" y="635000"/>
                      <a:pt x="419100" y="558800"/>
                      <a:pt x="533400" y="558800"/>
                    </a:cubicBezTo>
                    <a:lnTo>
                      <a:pt x="711200" y="558800"/>
                    </a:lnTo>
                    <a:cubicBezTo>
                      <a:pt x="825500" y="558800"/>
                      <a:pt x="927100" y="635000"/>
                      <a:pt x="977900" y="736600"/>
                    </a:cubicBezTo>
                    <a:lnTo>
                      <a:pt x="1041400" y="914400"/>
                    </a:lnTo>
                    <a:lnTo>
                      <a:pt x="1231900" y="1358900"/>
                    </a:lnTo>
                    <a:cubicBezTo>
                      <a:pt x="1244600" y="1371600"/>
                      <a:pt x="1244600" y="1384300"/>
                      <a:pt x="1231900" y="1397000"/>
                    </a:cubicBezTo>
                    <a:cubicBezTo>
                      <a:pt x="1231900" y="1409700"/>
                      <a:pt x="1219200" y="1409700"/>
                      <a:pt x="1206500" y="1409700"/>
                    </a:cubicBezTo>
                    <a:lnTo>
                      <a:pt x="1143000" y="1409700"/>
                    </a:lnTo>
                    <a:cubicBezTo>
                      <a:pt x="1079500" y="1409700"/>
                      <a:pt x="1028700" y="1371600"/>
                      <a:pt x="1003300" y="1320800"/>
                    </a:cubicBezTo>
                    <a:lnTo>
                      <a:pt x="850900" y="965200"/>
                    </a:lnTo>
                    <a:cubicBezTo>
                      <a:pt x="850900" y="952500"/>
                      <a:pt x="838200" y="965200"/>
                      <a:pt x="838200" y="965200"/>
                    </a:cubicBezTo>
                    <a:lnTo>
                      <a:pt x="901700" y="1409700"/>
                    </a:lnTo>
                    <a:lnTo>
                      <a:pt x="977900" y="2222500"/>
                    </a:lnTo>
                    <a:cubicBezTo>
                      <a:pt x="977900" y="2235200"/>
                      <a:pt x="965200" y="2235200"/>
                      <a:pt x="965200" y="2247900"/>
                    </a:cubicBezTo>
                    <a:cubicBezTo>
                      <a:pt x="952500" y="2247900"/>
                      <a:pt x="952500" y="2260600"/>
                      <a:pt x="939800" y="2260600"/>
                    </a:cubicBezTo>
                    <a:lnTo>
                      <a:pt x="889000" y="2260600"/>
                    </a:lnTo>
                    <a:cubicBezTo>
                      <a:pt x="812800" y="2260600"/>
                      <a:pt x="749300" y="2209800"/>
                      <a:pt x="749300" y="2133600"/>
                    </a:cubicBezTo>
                    <a:lnTo>
                      <a:pt x="635000" y="1447800"/>
                    </a:lnTo>
                    <a:cubicBezTo>
                      <a:pt x="622300" y="1447800"/>
                      <a:pt x="622300" y="1447800"/>
                      <a:pt x="609600" y="1447800"/>
                    </a:cubicBezTo>
                    <a:lnTo>
                      <a:pt x="495300" y="2133600"/>
                    </a:lnTo>
                    <a:cubicBezTo>
                      <a:pt x="495300" y="2209800"/>
                      <a:pt x="431800" y="2260600"/>
                      <a:pt x="355600" y="2260600"/>
                    </a:cubicBezTo>
                    <a:lnTo>
                      <a:pt x="304800" y="2260600"/>
                    </a:lnTo>
                    <a:cubicBezTo>
                      <a:pt x="292100" y="2260600"/>
                      <a:pt x="292100" y="2247900"/>
                      <a:pt x="279400" y="2247900"/>
                    </a:cubicBezTo>
                    <a:cubicBezTo>
                      <a:pt x="279400" y="2235200"/>
                      <a:pt x="266700" y="2235200"/>
                      <a:pt x="266700" y="2222500"/>
                    </a:cubicBezTo>
                    <a:lnTo>
                      <a:pt x="342900" y="1409700"/>
                    </a:lnTo>
                    <a:lnTo>
                      <a:pt x="406400" y="965200"/>
                    </a:lnTo>
                    <a:moveTo>
                      <a:pt x="1955800" y="0"/>
                    </a:moveTo>
                    <a:cubicBezTo>
                      <a:pt x="1841500" y="0"/>
                      <a:pt x="1739900" y="88900"/>
                      <a:pt x="1739900" y="215900"/>
                    </a:cubicBezTo>
                    <a:lnTo>
                      <a:pt x="1739900" y="279400"/>
                    </a:lnTo>
                    <a:cubicBezTo>
                      <a:pt x="1739900" y="393700"/>
                      <a:pt x="1841500" y="495300"/>
                      <a:pt x="1955800" y="495300"/>
                    </a:cubicBezTo>
                    <a:cubicBezTo>
                      <a:pt x="2070100" y="495300"/>
                      <a:pt x="2171700" y="393700"/>
                      <a:pt x="2171700" y="279400"/>
                    </a:cubicBezTo>
                    <a:lnTo>
                      <a:pt x="2171700" y="215900"/>
                    </a:lnTo>
                    <a:cubicBezTo>
                      <a:pt x="2171700" y="88900"/>
                      <a:pt x="2070100" y="0"/>
                      <a:pt x="1955800" y="0"/>
                    </a:cubicBezTo>
                    <a:moveTo>
                      <a:pt x="1739900" y="965200"/>
                    </a:moveTo>
                    <a:cubicBezTo>
                      <a:pt x="1739900" y="965200"/>
                      <a:pt x="1727200" y="952500"/>
                      <a:pt x="1727200" y="965200"/>
                    </a:cubicBezTo>
                    <a:lnTo>
                      <a:pt x="1574800" y="1320800"/>
                    </a:lnTo>
                    <a:cubicBezTo>
                      <a:pt x="1549400" y="1371600"/>
                      <a:pt x="1498600" y="1409700"/>
                      <a:pt x="1435100" y="1409700"/>
                    </a:cubicBezTo>
                    <a:lnTo>
                      <a:pt x="1371600" y="1409700"/>
                    </a:lnTo>
                    <a:cubicBezTo>
                      <a:pt x="1358900" y="1409700"/>
                      <a:pt x="1346200" y="1409700"/>
                      <a:pt x="1346200" y="1397000"/>
                    </a:cubicBezTo>
                    <a:cubicBezTo>
                      <a:pt x="1333500" y="1384300"/>
                      <a:pt x="1333500" y="1371600"/>
                      <a:pt x="1346200" y="1358900"/>
                    </a:cubicBezTo>
                    <a:lnTo>
                      <a:pt x="1536700" y="914400"/>
                    </a:lnTo>
                    <a:lnTo>
                      <a:pt x="1600200" y="736600"/>
                    </a:lnTo>
                    <a:cubicBezTo>
                      <a:pt x="1651000" y="635000"/>
                      <a:pt x="1752600" y="558800"/>
                      <a:pt x="1866900" y="558800"/>
                    </a:cubicBezTo>
                    <a:lnTo>
                      <a:pt x="2044700" y="558800"/>
                    </a:lnTo>
                    <a:cubicBezTo>
                      <a:pt x="2159000" y="558800"/>
                      <a:pt x="2260600" y="635000"/>
                      <a:pt x="2311400" y="736600"/>
                    </a:cubicBezTo>
                    <a:lnTo>
                      <a:pt x="2374900" y="914400"/>
                    </a:lnTo>
                    <a:lnTo>
                      <a:pt x="2565400" y="1358900"/>
                    </a:lnTo>
                    <a:cubicBezTo>
                      <a:pt x="2578100" y="1371600"/>
                      <a:pt x="2578100" y="1384300"/>
                      <a:pt x="2565400" y="1397000"/>
                    </a:cubicBezTo>
                    <a:cubicBezTo>
                      <a:pt x="2565400" y="1409700"/>
                      <a:pt x="2552700" y="1409700"/>
                      <a:pt x="2540000" y="1409700"/>
                    </a:cubicBezTo>
                    <a:lnTo>
                      <a:pt x="2476500" y="1409700"/>
                    </a:lnTo>
                    <a:cubicBezTo>
                      <a:pt x="2413000" y="1409700"/>
                      <a:pt x="2362200" y="1371600"/>
                      <a:pt x="2336800" y="1320800"/>
                    </a:cubicBezTo>
                    <a:lnTo>
                      <a:pt x="2184400" y="965200"/>
                    </a:lnTo>
                    <a:cubicBezTo>
                      <a:pt x="2184400" y="952500"/>
                      <a:pt x="2171700" y="965200"/>
                      <a:pt x="2171700" y="965200"/>
                    </a:cubicBezTo>
                    <a:lnTo>
                      <a:pt x="2235200" y="1409700"/>
                    </a:lnTo>
                    <a:lnTo>
                      <a:pt x="2311400" y="2222500"/>
                    </a:lnTo>
                    <a:cubicBezTo>
                      <a:pt x="2311400" y="2235200"/>
                      <a:pt x="2298700" y="2235200"/>
                      <a:pt x="2298700" y="2247900"/>
                    </a:cubicBezTo>
                    <a:cubicBezTo>
                      <a:pt x="2286000" y="2247900"/>
                      <a:pt x="2286000" y="2260600"/>
                      <a:pt x="2273300" y="2260600"/>
                    </a:cubicBezTo>
                    <a:lnTo>
                      <a:pt x="2222500" y="2260600"/>
                    </a:lnTo>
                    <a:cubicBezTo>
                      <a:pt x="2146300" y="2260600"/>
                      <a:pt x="2082800" y="2209800"/>
                      <a:pt x="2082800" y="2133600"/>
                    </a:cubicBezTo>
                    <a:lnTo>
                      <a:pt x="1968500" y="1447800"/>
                    </a:lnTo>
                    <a:cubicBezTo>
                      <a:pt x="1955800" y="1447800"/>
                      <a:pt x="1955800" y="1447800"/>
                      <a:pt x="1943100" y="1447800"/>
                    </a:cubicBezTo>
                    <a:lnTo>
                      <a:pt x="1828800" y="2133600"/>
                    </a:lnTo>
                    <a:cubicBezTo>
                      <a:pt x="1828800" y="2209800"/>
                      <a:pt x="1765300" y="2260600"/>
                      <a:pt x="1689100" y="2260600"/>
                    </a:cubicBezTo>
                    <a:lnTo>
                      <a:pt x="1638300" y="2260600"/>
                    </a:lnTo>
                    <a:cubicBezTo>
                      <a:pt x="1625600" y="2260600"/>
                      <a:pt x="1625600" y="2247900"/>
                      <a:pt x="1612900" y="2247900"/>
                    </a:cubicBezTo>
                    <a:cubicBezTo>
                      <a:pt x="1612900" y="2235200"/>
                      <a:pt x="1600200" y="2235200"/>
                      <a:pt x="1600200" y="2222500"/>
                    </a:cubicBezTo>
                    <a:lnTo>
                      <a:pt x="1676400" y="1409700"/>
                    </a:lnTo>
                    <a:lnTo>
                      <a:pt x="1739900" y="965200"/>
                    </a:lnTo>
                    <a:moveTo>
                      <a:pt x="3289300" y="0"/>
                    </a:moveTo>
                    <a:cubicBezTo>
                      <a:pt x="3175000" y="0"/>
                      <a:pt x="3073400" y="88900"/>
                      <a:pt x="3073400" y="215900"/>
                    </a:cubicBezTo>
                    <a:lnTo>
                      <a:pt x="3073400" y="279400"/>
                    </a:lnTo>
                    <a:cubicBezTo>
                      <a:pt x="3073400" y="393700"/>
                      <a:pt x="3175000" y="495300"/>
                      <a:pt x="3289300" y="495300"/>
                    </a:cubicBezTo>
                    <a:cubicBezTo>
                      <a:pt x="3403600" y="495300"/>
                      <a:pt x="3505200" y="393700"/>
                      <a:pt x="3505200" y="279400"/>
                    </a:cubicBezTo>
                    <a:lnTo>
                      <a:pt x="3505200" y="215900"/>
                    </a:lnTo>
                    <a:cubicBezTo>
                      <a:pt x="3505200" y="88900"/>
                      <a:pt x="3403600" y="0"/>
                      <a:pt x="3289300" y="0"/>
                    </a:cubicBezTo>
                    <a:moveTo>
                      <a:pt x="3073400" y="965200"/>
                    </a:moveTo>
                    <a:cubicBezTo>
                      <a:pt x="3073400" y="965200"/>
                      <a:pt x="3060700" y="952500"/>
                      <a:pt x="3060700" y="965200"/>
                    </a:cubicBezTo>
                    <a:lnTo>
                      <a:pt x="2908300" y="1320800"/>
                    </a:lnTo>
                    <a:cubicBezTo>
                      <a:pt x="2882900" y="1371600"/>
                      <a:pt x="2832100" y="1409700"/>
                      <a:pt x="2768600" y="1409700"/>
                    </a:cubicBezTo>
                    <a:lnTo>
                      <a:pt x="2705100" y="1409700"/>
                    </a:lnTo>
                    <a:cubicBezTo>
                      <a:pt x="2692400" y="1409700"/>
                      <a:pt x="2679700" y="1409700"/>
                      <a:pt x="2679700" y="1397000"/>
                    </a:cubicBezTo>
                    <a:cubicBezTo>
                      <a:pt x="2667000" y="1384300"/>
                      <a:pt x="2667000" y="1371600"/>
                      <a:pt x="2679700" y="1358900"/>
                    </a:cubicBezTo>
                    <a:lnTo>
                      <a:pt x="2870200" y="914400"/>
                    </a:lnTo>
                    <a:lnTo>
                      <a:pt x="2933700" y="736600"/>
                    </a:lnTo>
                    <a:cubicBezTo>
                      <a:pt x="2984500" y="635000"/>
                      <a:pt x="3086100" y="558800"/>
                      <a:pt x="3200400" y="558800"/>
                    </a:cubicBezTo>
                    <a:lnTo>
                      <a:pt x="3378200" y="558800"/>
                    </a:lnTo>
                    <a:cubicBezTo>
                      <a:pt x="3492500" y="558800"/>
                      <a:pt x="3594100" y="635000"/>
                      <a:pt x="3644900" y="736600"/>
                    </a:cubicBezTo>
                    <a:lnTo>
                      <a:pt x="3708400" y="914400"/>
                    </a:lnTo>
                    <a:lnTo>
                      <a:pt x="3898900" y="1358900"/>
                    </a:lnTo>
                    <a:cubicBezTo>
                      <a:pt x="3911600" y="1371600"/>
                      <a:pt x="3911600" y="1384300"/>
                      <a:pt x="3898900" y="1397000"/>
                    </a:cubicBezTo>
                    <a:cubicBezTo>
                      <a:pt x="3898900" y="1409700"/>
                      <a:pt x="3886200" y="1409700"/>
                      <a:pt x="3873500" y="1409700"/>
                    </a:cubicBezTo>
                    <a:lnTo>
                      <a:pt x="3810000" y="1409700"/>
                    </a:lnTo>
                    <a:cubicBezTo>
                      <a:pt x="3746500" y="1409700"/>
                      <a:pt x="3695700" y="1371600"/>
                      <a:pt x="3670300" y="1320800"/>
                    </a:cubicBezTo>
                    <a:lnTo>
                      <a:pt x="3517900" y="965200"/>
                    </a:lnTo>
                    <a:cubicBezTo>
                      <a:pt x="3517900" y="952500"/>
                      <a:pt x="3505200" y="965200"/>
                      <a:pt x="3505200" y="965200"/>
                    </a:cubicBezTo>
                    <a:lnTo>
                      <a:pt x="3568700" y="1409700"/>
                    </a:lnTo>
                    <a:lnTo>
                      <a:pt x="3644900" y="2222500"/>
                    </a:lnTo>
                    <a:cubicBezTo>
                      <a:pt x="3644900" y="2235200"/>
                      <a:pt x="3632200" y="2235200"/>
                      <a:pt x="3632200" y="2247900"/>
                    </a:cubicBezTo>
                    <a:cubicBezTo>
                      <a:pt x="3619500" y="2247900"/>
                      <a:pt x="3619500" y="2260600"/>
                      <a:pt x="3606800" y="2260600"/>
                    </a:cubicBezTo>
                    <a:lnTo>
                      <a:pt x="3556000" y="2260600"/>
                    </a:lnTo>
                    <a:cubicBezTo>
                      <a:pt x="3479800" y="2260600"/>
                      <a:pt x="3416300" y="2209800"/>
                      <a:pt x="3416300" y="2133600"/>
                    </a:cubicBezTo>
                    <a:lnTo>
                      <a:pt x="3302000" y="1447800"/>
                    </a:lnTo>
                    <a:cubicBezTo>
                      <a:pt x="3289300" y="1447800"/>
                      <a:pt x="3289300" y="1447800"/>
                      <a:pt x="3276600" y="1447800"/>
                    </a:cubicBezTo>
                    <a:lnTo>
                      <a:pt x="3162300" y="2133600"/>
                    </a:lnTo>
                    <a:cubicBezTo>
                      <a:pt x="3162300" y="2209800"/>
                      <a:pt x="3098800" y="2260600"/>
                      <a:pt x="3022600" y="2260600"/>
                    </a:cubicBezTo>
                    <a:lnTo>
                      <a:pt x="2971800" y="2260600"/>
                    </a:lnTo>
                    <a:cubicBezTo>
                      <a:pt x="2959100" y="2260600"/>
                      <a:pt x="2959100" y="2247900"/>
                      <a:pt x="2946400" y="2247900"/>
                    </a:cubicBezTo>
                    <a:cubicBezTo>
                      <a:pt x="2946400" y="2235200"/>
                      <a:pt x="2933700" y="2235200"/>
                      <a:pt x="2933700" y="2222500"/>
                    </a:cubicBezTo>
                    <a:lnTo>
                      <a:pt x="3009900" y="1409700"/>
                    </a:lnTo>
                    <a:lnTo>
                      <a:pt x="3073400" y="965200"/>
                    </a:lnTo>
                    <a:moveTo>
                      <a:pt x="4622800" y="0"/>
                    </a:moveTo>
                    <a:cubicBezTo>
                      <a:pt x="4508500" y="0"/>
                      <a:pt x="4406900" y="88900"/>
                      <a:pt x="4406900" y="215900"/>
                    </a:cubicBezTo>
                    <a:lnTo>
                      <a:pt x="4406900" y="279400"/>
                    </a:lnTo>
                    <a:cubicBezTo>
                      <a:pt x="4406900" y="393700"/>
                      <a:pt x="4508500" y="495300"/>
                      <a:pt x="4622800" y="495300"/>
                    </a:cubicBezTo>
                    <a:cubicBezTo>
                      <a:pt x="4737100" y="495300"/>
                      <a:pt x="4838700" y="393700"/>
                      <a:pt x="4838700" y="279400"/>
                    </a:cubicBezTo>
                    <a:lnTo>
                      <a:pt x="4838700" y="215900"/>
                    </a:lnTo>
                    <a:cubicBezTo>
                      <a:pt x="4838700" y="88900"/>
                      <a:pt x="4737100" y="0"/>
                      <a:pt x="4622800" y="0"/>
                    </a:cubicBezTo>
                    <a:moveTo>
                      <a:pt x="4406900" y="965200"/>
                    </a:moveTo>
                    <a:cubicBezTo>
                      <a:pt x="4406900" y="965200"/>
                      <a:pt x="4394200" y="952500"/>
                      <a:pt x="4394200" y="965200"/>
                    </a:cubicBezTo>
                    <a:lnTo>
                      <a:pt x="4241800" y="1320800"/>
                    </a:lnTo>
                    <a:cubicBezTo>
                      <a:pt x="4216400" y="1371600"/>
                      <a:pt x="4165600" y="1409700"/>
                      <a:pt x="4102100" y="1409700"/>
                    </a:cubicBezTo>
                    <a:lnTo>
                      <a:pt x="4038600" y="1409700"/>
                    </a:lnTo>
                    <a:cubicBezTo>
                      <a:pt x="4025900" y="1409700"/>
                      <a:pt x="4013200" y="1409700"/>
                      <a:pt x="4013200" y="1397000"/>
                    </a:cubicBezTo>
                    <a:cubicBezTo>
                      <a:pt x="4000500" y="1384300"/>
                      <a:pt x="4000500" y="1371600"/>
                      <a:pt x="4013200" y="1358900"/>
                    </a:cubicBezTo>
                    <a:lnTo>
                      <a:pt x="4203700" y="914400"/>
                    </a:lnTo>
                    <a:lnTo>
                      <a:pt x="4267200" y="736600"/>
                    </a:lnTo>
                    <a:cubicBezTo>
                      <a:pt x="4318000" y="635000"/>
                      <a:pt x="4419600" y="558800"/>
                      <a:pt x="4533900" y="558800"/>
                    </a:cubicBezTo>
                    <a:lnTo>
                      <a:pt x="4711700" y="558800"/>
                    </a:lnTo>
                    <a:cubicBezTo>
                      <a:pt x="4826000" y="558800"/>
                      <a:pt x="4927600" y="635000"/>
                      <a:pt x="4978400" y="736600"/>
                    </a:cubicBezTo>
                    <a:lnTo>
                      <a:pt x="5041900" y="914400"/>
                    </a:lnTo>
                    <a:lnTo>
                      <a:pt x="5232400" y="1358900"/>
                    </a:lnTo>
                    <a:cubicBezTo>
                      <a:pt x="5245100" y="1371600"/>
                      <a:pt x="5245100" y="1384300"/>
                      <a:pt x="5232400" y="1397000"/>
                    </a:cubicBezTo>
                    <a:cubicBezTo>
                      <a:pt x="5232400" y="1409700"/>
                      <a:pt x="5219700" y="1409700"/>
                      <a:pt x="5207000" y="1409700"/>
                    </a:cubicBezTo>
                    <a:lnTo>
                      <a:pt x="5143500" y="1409700"/>
                    </a:lnTo>
                    <a:cubicBezTo>
                      <a:pt x="5080000" y="1409700"/>
                      <a:pt x="5029200" y="1371600"/>
                      <a:pt x="5003800" y="1320800"/>
                    </a:cubicBezTo>
                    <a:lnTo>
                      <a:pt x="4851400" y="965200"/>
                    </a:lnTo>
                    <a:cubicBezTo>
                      <a:pt x="4851400" y="952500"/>
                      <a:pt x="4838700" y="965200"/>
                      <a:pt x="4838700" y="965200"/>
                    </a:cubicBezTo>
                    <a:lnTo>
                      <a:pt x="4902200" y="1409700"/>
                    </a:lnTo>
                    <a:lnTo>
                      <a:pt x="4978400" y="2222500"/>
                    </a:lnTo>
                    <a:cubicBezTo>
                      <a:pt x="4978400" y="2235200"/>
                      <a:pt x="4965700" y="2235200"/>
                      <a:pt x="4965700" y="2247900"/>
                    </a:cubicBezTo>
                    <a:cubicBezTo>
                      <a:pt x="4953000" y="2247900"/>
                      <a:pt x="4953000" y="2260600"/>
                      <a:pt x="4940300" y="2260600"/>
                    </a:cubicBezTo>
                    <a:lnTo>
                      <a:pt x="4889500" y="2260600"/>
                    </a:lnTo>
                    <a:cubicBezTo>
                      <a:pt x="4813300" y="2260600"/>
                      <a:pt x="4749800" y="2209800"/>
                      <a:pt x="4749800" y="2133600"/>
                    </a:cubicBezTo>
                    <a:lnTo>
                      <a:pt x="4635500" y="1447800"/>
                    </a:lnTo>
                    <a:cubicBezTo>
                      <a:pt x="4622800" y="1447800"/>
                      <a:pt x="4622800" y="1447800"/>
                      <a:pt x="4610100" y="1447800"/>
                    </a:cubicBezTo>
                    <a:lnTo>
                      <a:pt x="4495800" y="2133600"/>
                    </a:lnTo>
                    <a:cubicBezTo>
                      <a:pt x="4495800" y="2209800"/>
                      <a:pt x="4432300" y="2260600"/>
                      <a:pt x="4356100" y="2260600"/>
                    </a:cubicBezTo>
                    <a:lnTo>
                      <a:pt x="4305300" y="2260600"/>
                    </a:lnTo>
                    <a:cubicBezTo>
                      <a:pt x="4292600" y="2260600"/>
                      <a:pt x="4292600" y="2247900"/>
                      <a:pt x="4279900" y="2247900"/>
                    </a:cubicBezTo>
                    <a:cubicBezTo>
                      <a:pt x="4279900" y="2235200"/>
                      <a:pt x="4267200" y="2235200"/>
                      <a:pt x="4267200" y="2222500"/>
                    </a:cubicBezTo>
                    <a:lnTo>
                      <a:pt x="4343400" y="1409700"/>
                    </a:lnTo>
                    <a:lnTo>
                      <a:pt x="4406900" y="965200"/>
                    </a:lnTo>
                    <a:moveTo>
                      <a:pt x="5956300" y="0"/>
                    </a:moveTo>
                    <a:cubicBezTo>
                      <a:pt x="5842000" y="0"/>
                      <a:pt x="5740400" y="88900"/>
                      <a:pt x="5740400" y="215900"/>
                    </a:cubicBezTo>
                    <a:lnTo>
                      <a:pt x="5740400" y="279400"/>
                    </a:lnTo>
                    <a:cubicBezTo>
                      <a:pt x="5740400" y="393700"/>
                      <a:pt x="5842000" y="495300"/>
                      <a:pt x="5956300" y="495300"/>
                    </a:cubicBezTo>
                    <a:cubicBezTo>
                      <a:pt x="6070600" y="495300"/>
                      <a:pt x="6172200" y="393700"/>
                      <a:pt x="6172200" y="279400"/>
                    </a:cubicBezTo>
                    <a:lnTo>
                      <a:pt x="6172200" y="215900"/>
                    </a:lnTo>
                    <a:cubicBezTo>
                      <a:pt x="6172200" y="88900"/>
                      <a:pt x="6070600" y="0"/>
                      <a:pt x="5956300" y="0"/>
                    </a:cubicBezTo>
                    <a:moveTo>
                      <a:pt x="5740400" y="965200"/>
                    </a:moveTo>
                    <a:cubicBezTo>
                      <a:pt x="5740400" y="965200"/>
                      <a:pt x="5727700" y="952500"/>
                      <a:pt x="5727700" y="965200"/>
                    </a:cubicBezTo>
                    <a:lnTo>
                      <a:pt x="5575300" y="1320800"/>
                    </a:lnTo>
                    <a:cubicBezTo>
                      <a:pt x="5549900" y="1371600"/>
                      <a:pt x="5499100" y="1409700"/>
                      <a:pt x="5435600" y="1409700"/>
                    </a:cubicBezTo>
                    <a:lnTo>
                      <a:pt x="5372100" y="1409700"/>
                    </a:lnTo>
                    <a:cubicBezTo>
                      <a:pt x="5359400" y="1409700"/>
                      <a:pt x="5346700" y="1409700"/>
                      <a:pt x="5346700" y="1397000"/>
                    </a:cubicBezTo>
                    <a:cubicBezTo>
                      <a:pt x="5334000" y="1384300"/>
                      <a:pt x="5334000" y="1371600"/>
                      <a:pt x="5346700" y="1358900"/>
                    </a:cubicBezTo>
                    <a:lnTo>
                      <a:pt x="5537200" y="914400"/>
                    </a:lnTo>
                    <a:lnTo>
                      <a:pt x="5600700" y="736600"/>
                    </a:lnTo>
                    <a:cubicBezTo>
                      <a:pt x="5651500" y="635000"/>
                      <a:pt x="5753100" y="558800"/>
                      <a:pt x="5867400" y="558800"/>
                    </a:cubicBezTo>
                    <a:lnTo>
                      <a:pt x="6045200" y="558800"/>
                    </a:lnTo>
                    <a:cubicBezTo>
                      <a:pt x="6159500" y="558800"/>
                      <a:pt x="6261100" y="635000"/>
                      <a:pt x="6311900" y="736600"/>
                    </a:cubicBezTo>
                    <a:lnTo>
                      <a:pt x="6375400" y="914400"/>
                    </a:lnTo>
                    <a:lnTo>
                      <a:pt x="6565900" y="1358900"/>
                    </a:lnTo>
                    <a:cubicBezTo>
                      <a:pt x="6578600" y="1371600"/>
                      <a:pt x="6578600" y="1384300"/>
                      <a:pt x="6565900" y="1397000"/>
                    </a:cubicBezTo>
                    <a:cubicBezTo>
                      <a:pt x="6565900" y="1409700"/>
                      <a:pt x="6553200" y="1409700"/>
                      <a:pt x="6540500" y="1409700"/>
                    </a:cubicBezTo>
                    <a:lnTo>
                      <a:pt x="6477000" y="1409700"/>
                    </a:lnTo>
                    <a:cubicBezTo>
                      <a:pt x="6413500" y="1409700"/>
                      <a:pt x="6362700" y="1371600"/>
                      <a:pt x="6337300" y="1320800"/>
                    </a:cubicBezTo>
                    <a:lnTo>
                      <a:pt x="6184900" y="965200"/>
                    </a:lnTo>
                    <a:cubicBezTo>
                      <a:pt x="6184900" y="952500"/>
                      <a:pt x="6172200" y="965200"/>
                      <a:pt x="6172200" y="965200"/>
                    </a:cubicBezTo>
                    <a:lnTo>
                      <a:pt x="6235700" y="1409700"/>
                    </a:lnTo>
                    <a:lnTo>
                      <a:pt x="6311900" y="2222500"/>
                    </a:lnTo>
                    <a:cubicBezTo>
                      <a:pt x="6311900" y="2235200"/>
                      <a:pt x="6299200" y="2235200"/>
                      <a:pt x="6299200" y="2247900"/>
                    </a:cubicBezTo>
                    <a:cubicBezTo>
                      <a:pt x="6286500" y="2247900"/>
                      <a:pt x="6286500" y="2260600"/>
                      <a:pt x="6273800" y="2260600"/>
                    </a:cubicBezTo>
                    <a:lnTo>
                      <a:pt x="6223000" y="2260600"/>
                    </a:lnTo>
                    <a:cubicBezTo>
                      <a:pt x="6146800" y="2260600"/>
                      <a:pt x="6083300" y="2209800"/>
                      <a:pt x="6083300" y="2133600"/>
                    </a:cubicBezTo>
                    <a:lnTo>
                      <a:pt x="5969000" y="1447800"/>
                    </a:lnTo>
                    <a:cubicBezTo>
                      <a:pt x="5956300" y="1447800"/>
                      <a:pt x="5956300" y="1447800"/>
                      <a:pt x="5943600" y="1447800"/>
                    </a:cubicBezTo>
                    <a:lnTo>
                      <a:pt x="5829300" y="2133600"/>
                    </a:lnTo>
                    <a:cubicBezTo>
                      <a:pt x="5829300" y="2209800"/>
                      <a:pt x="5765800" y="2260600"/>
                      <a:pt x="5689600" y="2260600"/>
                    </a:cubicBezTo>
                    <a:lnTo>
                      <a:pt x="5638800" y="2260600"/>
                    </a:lnTo>
                    <a:cubicBezTo>
                      <a:pt x="5626100" y="2260600"/>
                      <a:pt x="5626100" y="2247900"/>
                      <a:pt x="5613400" y="2247900"/>
                    </a:cubicBezTo>
                    <a:cubicBezTo>
                      <a:pt x="5613400" y="2235200"/>
                      <a:pt x="5600700" y="2235200"/>
                      <a:pt x="5600700" y="2222500"/>
                    </a:cubicBezTo>
                    <a:lnTo>
                      <a:pt x="5676900" y="1409700"/>
                    </a:lnTo>
                    <a:lnTo>
                      <a:pt x="5740400" y="965200"/>
                    </a:lnTo>
                    <a:moveTo>
                      <a:pt x="7289800" y="0"/>
                    </a:moveTo>
                    <a:cubicBezTo>
                      <a:pt x="7175500" y="0"/>
                      <a:pt x="7073900" y="88900"/>
                      <a:pt x="7073900" y="215900"/>
                    </a:cubicBezTo>
                    <a:lnTo>
                      <a:pt x="7073900" y="279400"/>
                    </a:lnTo>
                    <a:cubicBezTo>
                      <a:pt x="7073900" y="393700"/>
                      <a:pt x="7175500" y="495300"/>
                      <a:pt x="7289800" y="495300"/>
                    </a:cubicBezTo>
                    <a:cubicBezTo>
                      <a:pt x="7404100" y="495300"/>
                      <a:pt x="7505700" y="393700"/>
                      <a:pt x="7505700" y="279400"/>
                    </a:cubicBezTo>
                    <a:lnTo>
                      <a:pt x="7505700" y="215900"/>
                    </a:lnTo>
                    <a:cubicBezTo>
                      <a:pt x="7505700" y="88900"/>
                      <a:pt x="7404100" y="0"/>
                      <a:pt x="7289800" y="0"/>
                    </a:cubicBezTo>
                    <a:moveTo>
                      <a:pt x="7073900" y="965200"/>
                    </a:moveTo>
                    <a:cubicBezTo>
                      <a:pt x="7073900" y="965200"/>
                      <a:pt x="7061200" y="952500"/>
                      <a:pt x="7061200" y="965200"/>
                    </a:cubicBezTo>
                    <a:lnTo>
                      <a:pt x="6908800" y="1320800"/>
                    </a:lnTo>
                    <a:cubicBezTo>
                      <a:pt x="6883400" y="1371600"/>
                      <a:pt x="6832600" y="1409700"/>
                      <a:pt x="6769100" y="1409700"/>
                    </a:cubicBezTo>
                    <a:lnTo>
                      <a:pt x="6705600" y="1409700"/>
                    </a:lnTo>
                    <a:cubicBezTo>
                      <a:pt x="6692900" y="1409700"/>
                      <a:pt x="6680200" y="1409700"/>
                      <a:pt x="6680200" y="1397000"/>
                    </a:cubicBezTo>
                    <a:cubicBezTo>
                      <a:pt x="6667500" y="1384300"/>
                      <a:pt x="6667500" y="1371600"/>
                      <a:pt x="6680200" y="1358900"/>
                    </a:cubicBezTo>
                    <a:lnTo>
                      <a:pt x="6870700" y="914400"/>
                    </a:lnTo>
                    <a:lnTo>
                      <a:pt x="6934200" y="736600"/>
                    </a:lnTo>
                    <a:cubicBezTo>
                      <a:pt x="6985000" y="635000"/>
                      <a:pt x="7086600" y="558800"/>
                      <a:pt x="7200900" y="558800"/>
                    </a:cubicBezTo>
                    <a:lnTo>
                      <a:pt x="7378700" y="558800"/>
                    </a:lnTo>
                    <a:cubicBezTo>
                      <a:pt x="7493000" y="558800"/>
                      <a:pt x="7594600" y="635000"/>
                      <a:pt x="7645400" y="736600"/>
                    </a:cubicBezTo>
                    <a:lnTo>
                      <a:pt x="7708900" y="914400"/>
                    </a:lnTo>
                    <a:lnTo>
                      <a:pt x="7899400" y="1358900"/>
                    </a:lnTo>
                    <a:cubicBezTo>
                      <a:pt x="7912100" y="1371600"/>
                      <a:pt x="7912100" y="1384300"/>
                      <a:pt x="7899400" y="1397000"/>
                    </a:cubicBezTo>
                    <a:cubicBezTo>
                      <a:pt x="7899400" y="1409700"/>
                      <a:pt x="7886700" y="1409700"/>
                      <a:pt x="7874000" y="1409700"/>
                    </a:cubicBezTo>
                    <a:lnTo>
                      <a:pt x="7810500" y="1409700"/>
                    </a:lnTo>
                    <a:cubicBezTo>
                      <a:pt x="7747000" y="1409700"/>
                      <a:pt x="7696200" y="1371600"/>
                      <a:pt x="7670800" y="1320800"/>
                    </a:cubicBezTo>
                    <a:lnTo>
                      <a:pt x="7518400" y="965200"/>
                    </a:lnTo>
                    <a:cubicBezTo>
                      <a:pt x="7518400" y="952500"/>
                      <a:pt x="7505700" y="965200"/>
                      <a:pt x="7505700" y="965200"/>
                    </a:cubicBezTo>
                    <a:lnTo>
                      <a:pt x="7569200" y="1409700"/>
                    </a:lnTo>
                    <a:lnTo>
                      <a:pt x="7645400" y="2222500"/>
                    </a:lnTo>
                    <a:cubicBezTo>
                      <a:pt x="7645400" y="2235200"/>
                      <a:pt x="7632700" y="2235200"/>
                      <a:pt x="7632700" y="2247900"/>
                    </a:cubicBezTo>
                    <a:cubicBezTo>
                      <a:pt x="7620000" y="2247900"/>
                      <a:pt x="7620000" y="2260600"/>
                      <a:pt x="7607300" y="2260600"/>
                    </a:cubicBezTo>
                    <a:lnTo>
                      <a:pt x="7556500" y="2260600"/>
                    </a:lnTo>
                    <a:cubicBezTo>
                      <a:pt x="7480300" y="2260600"/>
                      <a:pt x="7416800" y="2209800"/>
                      <a:pt x="7416800" y="2133600"/>
                    </a:cubicBezTo>
                    <a:lnTo>
                      <a:pt x="7302500" y="1447800"/>
                    </a:lnTo>
                    <a:cubicBezTo>
                      <a:pt x="7289800" y="1447800"/>
                      <a:pt x="7289800" y="1447800"/>
                      <a:pt x="7277100" y="1447800"/>
                    </a:cubicBezTo>
                    <a:lnTo>
                      <a:pt x="7162800" y="2133600"/>
                    </a:lnTo>
                    <a:cubicBezTo>
                      <a:pt x="7162800" y="2209800"/>
                      <a:pt x="7099300" y="2260600"/>
                      <a:pt x="7023100" y="2260600"/>
                    </a:cubicBezTo>
                    <a:lnTo>
                      <a:pt x="6972300" y="2260600"/>
                    </a:lnTo>
                    <a:cubicBezTo>
                      <a:pt x="6959600" y="2260600"/>
                      <a:pt x="6959600" y="2247900"/>
                      <a:pt x="6946900" y="2247900"/>
                    </a:cubicBezTo>
                    <a:cubicBezTo>
                      <a:pt x="6946900" y="2235200"/>
                      <a:pt x="6934200" y="2235200"/>
                      <a:pt x="6934200" y="2222500"/>
                    </a:cubicBezTo>
                    <a:lnTo>
                      <a:pt x="7010400" y="1409700"/>
                    </a:lnTo>
                    <a:lnTo>
                      <a:pt x="7073900" y="965200"/>
                    </a:lnTo>
                    <a:moveTo>
                      <a:pt x="8623300" y="0"/>
                    </a:moveTo>
                    <a:cubicBezTo>
                      <a:pt x="8509000" y="0"/>
                      <a:pt x="8407400" y="88900"/>
                      <a:pt x="8407400" y="215900"/>
                    </a:cubicBezTo>
                    <a:lnTo>
                      <a:pt x="8407400" y="279400"/>
                    </a:lnTo>
                    <a:cubicBezTo>
                      <a:pt x="8407400" y="393700"/>
                      <a:pt x="8509000" y="495300"/>
                      <a:pt x="8623300" y="495300"/>
                    </a:cubicBezTo>
                    <a:cubicBezTo>
                      <a:pt x="8737600" y="495300"/>
                      <a:pt x="8839200" y="393700"/>
                      <a:pt x="8839200" y="279400"/>
                    </a:cubicBezTo>
                    <a:lnTo>
                      <a:pt x="8839200" y="215900"/>
                    </a:lnTo>
                    <a:cubicBezTo>
                      <a:pt x="8839200" y="88900"/>
                      <a:pt x="8737600" y="0"/>
                      <a:pt x="8623300" y="0"/>
                    </a:cubicBezTo>
                    <a:moveTo>
                      <a:pt x="8407400" y="965200"/>
                    </a:moveTo>
                    <a:cubicBezTo>
                      <a:pt x="8407400" y="965200"/>
                      <a:pt x="8394700" y="952500"/>
                      <a:pt x="8394700" y="965200"/>
                    </a:cubicBezTo>
                    <a:lnTo>
                      <a:pt x="8242300" y="1320800"/>
                    </a:lnTo>
                    <a:cubicBezTo>
                      <a:pt x="8216900" y="1371600"/>
                      <a:pt x="8166100" y="1409700"/>
                      <a:pt x="8102600" y="1409700"/>
                    </a:cubicBezTo>
                    <a:lnTo>
                      <a:pt x="8039100" y="1409700"/>
                    </a:lnTo>
                    <a:cubicBezTo>
                      <a:pt x="8026400" y="1409700"/>
                      <a:pt x="8013700" y="1409700"/>
                      <a:pt x="8013700" y="1397000"/>
                    </a:cubicBezTo>
                    <a:cubicBezTo>
                      <a:pt x="8001000" y="1384300"/>
                      <a:pt x="8001000" y="1371600"/>
                      <a:pt x="8013700" y="1358900"/>
                    </a:cubicBezTo>
                    <a:lnTo>
                      <a:pt x="8204200" y="914400"/>
                    </a:lnTo>
                    <a:lnTo>
                      <a:pt x="8267700" y="736600"/>
                    </a:lnTo>
                    <a:cubicBezTo>
                      <a:pt x="8318500" y="635000"/>
                      <a:pt x="8420100" y="558800"/>
                      <a:pt x="8534400" y="558800"/>
                    </a:cubicBezTo>
                    <a:lnTo>
                      <a:pt x="8712200" y="558800"/>
                    </a:lnTo>
                    <a:cubicBezTo>
                      <a:pt x="8826500" y="558800"/>
                      <a:pt x="8928100" y="635000"/>
                      <a:pt x="8978900" y="736600"/>
                    </a:cubicBezTo>
                    <a:lnTo>
                      <a:pt x="9042400" y="914400"/>
                    </a:lnTo>
                    <a:lnTo>
                      <a:pt x="9232900" y="1358900"/>
                    </a:lnTo>
                    <a:cubicBezTo>
                      <a:pt x="9245600" y="1371600"/>
                      <a:pt x="9245600" y="1384300"/>
                      <a:pt x="9232900" y="1397000"/>
                    </a:cubicBezTo>
                    <a:cubicBezTo>
                      <a:pt x="9232900" y="1409700"/>
                      <a:pt x="9220200" y="1409700"/>
                      <a:pt x="9207500" y="1409700"/>
                    </a:cubicBezTo>
                    <a:lnTo>
                      <a:pt x="9144000" y="1409700"/>
                    </a:lnTo>
                    <a:cubicBezTo>
                      <a:pt x="9080500" y="1409700"/>
                      <a:pt x="9029700" y="1371600"/>
                      <a:pt x="9004300" y="1320800"/>
                    </a:cubicBezTo>
                    <a:lnTo>
                      <a:pt x="8851900" y="965200"/>
                    </a:lnTo>
                    <a:cubicBezTo>
                      <a:pt x="8851900" y="952500"/>
                      <a:pt x="8839200" y="965200"/>
                      <a:pt x="8839200" y="965200"/>
                    </a:cubicBezTo>
                    <a:lnTo>
                      <a:pt x="8902700" y="1409700"/>
                    </a:lnTo>
                    <a:lnTo>
                      <a:pt x="8978900" y="2222500"/>
                    </a:lnTo>
                    <a:cubicBezTo>
                      <a:pt x="8978900" y="2235200"/>
                      <a:pt x="8966200" y="2235200"/>
                      <a:pt x="8966200" y="2247900"/>
                    </a:cubicBezTo>
                    <a:cubicBezTo>
                      <a:pt x="8953500" y="2247900"/>
                      <a:pt x="8953500" y="2260600"/>
                      <a:pt x="8940800" y="2260600"/>
                    </a:cubicBezTo>
                    <a:lnTo>
                      <a:pt x="8890000" y="2260600"/>
                    </a:lnTo>
                    <a:cubicBezTo>
                      <a:pt x="8813800" y="2260600"/>
                      <a:pt x="8750300" y="2209800"/>
                      <a:pt x="8750300" y="2133600"/>
                    </a:cubicBezTo>
                    <a:lnTo>
                      <a:pt x="8636000" y="1447800"/>
                    </a:lnTo>
                    <a:cubicBezTo>
                      <a:pt x="8623300" y="1447800"/>
                      <a:pt x="8623300" y="1447800"/>
                      <a:pt x="8610600" y="1447800"/>
                    </a:cubicBezTo>
                    <a:lnTo>
                      <a:pt x="8496300" y="2133600"/>
                    </a:lnTo>
                    <a:cubicBezTo>
                      <a:pt x="8496300" y="2209800"/>
                      <a:pt x="8432800" y="2260600"/>
                      <a:pt x="8356600" y="2260600"/>
                    </a:cubicBezTo>
                    <a:lnTo>
                      <a:pt x="8305800" y="2260600"/>
                    </a:lnTo>
                    <a:cubicBezTo>
                      <a:pt x="8293100" y="2260600"/>
                      <a:pt x="8293100" y="2247900"/>
                      <a:pt x="8280400" y="2247900"/>
                    </a:cubicBezTo>
                    <a:cubicBezTo>
                      <a:pt x="8280400" y="2235200"/>
                      <a:pt x="8267700" y="2235200"/>
                      <a:pt x="8267700" y="2222500"/>
                    </a:cubicBezTo>
                    <a:lnTo>
                      <a:pt x="8343900" y="1409700"/>
                    </a:lnTo>
                    <a:lnTo>
                      <a:pt x="8407400" y="965200"/>
                    </a:lnTo>
                  </a:path>
                </a:pathLst>
              </a:custGeom>
              <a:solidFill>
                <a:srgbClr val="131211"/>
              </a:solidFill>
            </p:spPr>
          </p:sp>
        </p:grpSp>
      </p:grpSp>
      <p:sp>
        <p:nvSpPr>
          <p:cNvPr name="Freeform 14" id="14"/>
          <p:cNvSpPr/>
          <p:nvPr/>
        </p:nvSpPr>
        <p:spPr>
          <a:xfrm flipH="false" flipV="false" rot="0">
            <a:off x="13870451" y="2237896"/>
            <a:ext cx="1868026" cy="2416945"/>
          </a:xfrm>
          <a:custGeom>
            <a:avLst/>
            <a:gdLst/>
            <a:ahLst/>
            <a:cxnLst/>
            <a:rect r="r" b="b" t="t" l="l"/>
            <a:pathLst>
              <a:path h="2416945" w="1868026">
                <a:moveTo>
                  <a:pt x="0" y="0"/>
                </a:moveTo>
                <a:lnTo>
                  <a:pt x="1868026" y="0"/>
                </a:lnTo>
                <a:lnTo>
                  <a:pt x="1868026" y="2416945"/>
                </a:lnTo>
                <a:lnTo>
                  <a:pt x="0" y="2416945"/>
                </a:lnTo>
                <a:lnTo>
                  <a:pt x="0" y="0"/>
                </a:lnTo>
                <a:close/>
              </a:path>
            </a:pathLst>
          </a:custGeom>
          <a:blipFill>
            <a:blip r:embed="rId4"/>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333" r="0" b="-9333"/>
            </a:stretch>
          </a:blipFill>
        </p:spPr>
      </p:sp>
      <p:sp>
        <p:nvSpPr>
          <p:cNvPr name="TextBox 3" id="3"/>
          <p:cNvSpPr txBox="true"/>
          <p:nvPr/>
        </p:nvSpPr>
        <p:spPr>
          <a:xfrm rot="0">
            <a:off x="753289" y="2899420"/>
            <a:ext cx="16876671" cy="5739755"/>
          </a:xfrm>
          <a:prstGeom prst="rect">
            <a:avLst/>
          </a:prstGeom>
        </p:spPr>
        <p:txBody>
          <a:bodyPr anchor="t" rtlCol="false" tIns="0" lIns="0" bIns="0" rIns="0">
            <a:spAutoFit/>
          </a:bodyPr>
          <a:lstStyle/>
          <a:p>
            <a:pPr algn="just">
              <a:lnSpc>
                <a:spcPts val="5703"/>
              </a:lnSpc>
            </a:pPr>
            <a:r>
              <a:rPr lang="en-US" sz="3415">
                <a:solidFill>
                  <a:srgbClr val="000000"/>
                </a:solidFill>
                <a:latin typeface="Open Sauce"/>
              </a:rPr>
              <a:t>We are currently manufacturing 7 lakh pcs /month with monthly consumption of 150 ton Raw Material using a team of 150 skilled workers and professionals. Our annual turnover is approx Rs. 20 Crore which we are expecting to increase to Rs.100 crore in next 3-4 years by increasing the production of current products and adding new products as well.</a:t>
            </a:r>
          </a:p>
          <a:p>
            <a:pPr algn="just">
              <a:lnSpc>
                <a:spcPts val="5703"/>
              </a:lnSpc>
            </a:pPr>
            <a:r>
              <a:rPr lang="en-US" sz="3415">
                <a:solidFill>
                  <a:srgbClr val="000000"/>
                </a:solidFill>
                <a:latin typeface="Open Sauce"/>
              </a:rPr>
              <a:t>For Our Future Expansion, We have already procured 1.25 acre land and construction has already started.</a:t>
            </a:r>
          </a:p>
          <a:p>
            <a:pPr algn="just">
              <a:lnSpc>
                <a:spcPts val="5703"/>
              </a:lnSpc>
            </a:pPr>
          </a:p>
        </p:txBody>
      </p:sp>
      <p:grpSp>
        <p:nvGrpSpPr>
          <p:cNvPr name="Group 4" id="4"/>
          <p:cNvGrpSpPr/>
          <p:nvPr/>
        </p:nvGrpSpPr>
        <p:grpSpPr>
          <a:xfrm rot="0">
            <a:off x="2781186" y="1028700"/>
            <a:ext cx="13534512" cy="1543050"/>
            <a:chOff x="0" y="0"/>
            <a:chExt cx="3564645" cy="406400"/>
          </a:xfrm>
        </p:grpSpPr>
        <p:sp>
          <p:nvSpPr>
            <p:cNvPr name="Freeform 5" id="5"/>
            <p:cNvSpPr/>
            <p:nvPr/>
          </p:nvSpPr>
          <p:spPr>
            <a:xfrm flipH="false" flipV="false" rot="0">
              <a:off x="0" y="0"/>
              <a:ext cx="3564645" cy="406400"/>
            </a:xfrm>
            <a:custGeom>
              <a:avLst/>
              <a:gdLst/>
              <a:ahLst/>
              <a:cxnLst/>
              <a:rect r="r" b="b" t="t" l="l"/>
              <a:pathLst>
                <a:path h="406400" w="3564645">
                  <a:moveTo>
                    <a:pt x="0" y="0"/>
                  </a:moveTo>
                  <a:lnTo>
                    <a:pt x="3564645" y="0"/>
                  </a:lnTo>
                  <a:lnTo>
                    <a:pt x="3564645" y="406400"/>
                  </a:lnTo>
                  <a:lnTo>
                    <a:pt x="0" y="406400"/>
                  </a:lnTo>
                  <a:close/>
                </a:path>
              </a:pathLst>
            </a:custGeom>
            <a:solidFill>
              <a:srgbClr val="F9FA6E"/>
            </a:solidFill>
          </p:spPr>
        </p:sp>
        <p:sp>
          <p:nvSpPr>
            <p:cNvPr name="TextBox 6" id="6"/>
            <p:cNvSpPr txBox="true"/>
            <p:nvPr/>
          </p:nvSpPr>
          <p:spPr>
            <a:xfrm>
              <a:off x="0" y="-38100"/>
              <a:ext cx="812800" cy="850900"/>
            </a:xfrm>
            <a:prstGeom prst="rect">
              <a:avLst/>
            </a:prstGeom>
          </p:spPr>
          <p:txBody>
            <a:bodyPr anchor="ctr" rtlCol="false" tIns="50800" lIns="50800" bIns="50800" rIns="50800"/>
            <a:lstStyle/>
            <a:p>
              <a:pPr algn="ctr">
                <a:lnSpc>
                  <a:spcPts val="2872"/>
                </a:lnSpc>
              </a:pPr>
            </a:p>
          </p:txBody>
        </p:sp>
      </p:grpSp>
      <p:sp>
        <p:nvSpPr>
          <p:cNvPr name="TextBox 7" id="7"/>
          <p:cNvSpPr txBox="true"/>
          <p:nvPr/>
        </p:nvSpPr>
        <p:spPr>
          <a:xfrm rot="0">
            <a:off x="3313017" y="1531800"/>
            <a:ext cx="12735982" cy="1281895"/>
          </a:xfrm>
          <a:prstGeom prst="rect">
            <a:avLst/>
          </a:prstGeom>
        </p:spPr>
        <p:txBody>
          <a:bodyPr anchor="t" rtlCol="false" tIns="0" lIns="0" bIns="0" rIns="0">
            <a:spAutoFit/>
          </a:bodyPr>
          <a:lstStyle/>
          <a:p>
            <a:pPr>
              <a:lnSpc>
                <a:spcPts val="4928"/>
              </a:lnSpc>
            </a:pPr>
            <a:r>
              <a:rPr lang="en-US" sz="5081">
                <a:solidFill>
                  <a:srgbClr val="000000"/>
                </a:solidFill>
                <a:latin typeface="Canva Sans Bold"/>
              </a:rPr>
              <a:t>Manufacturing Capacity and Future Plan</a:t>
            </a:r>
          </a:p>
          <a:p>
            <a:pPr algn="l" marL="0" indent="0" lvl="0">
              <a:lnSpc>
                <a:spcPts val="4928"/>
              </a:lnSpc>
              <a:spcBef>
                <a:spcPct val="0"/>
              </a:spcBef>
            </a:pPr>
          </a:p>
        </p:txBody>
      </p:sp>
      <p:sp>
        <p:nvSpPr>
          <p:cNvPr name="Freeform 8" id="8"/>
          <p:cNvSpPr/>
          <p:nvPr/>
        </p:nvSpPr>
        <p:spPr>
          <a:xfrm flipH="true" flipV="true" rot="0">
            <a:off x="7210561" y="7217938"/>
            <a:ext cx="21549043" cy="9559939"/>
          </a:xfrm>
          <a:custGeom>
            <a:avLst/>
            <a:gdLst/>
            <a:ahLst/>
            <a:cxnLst/>
            <a:rect r="r" b="b" t="t" l="l"/>
            <a:pathLst>
              <a:path h="9559939" w="21549043">
                <a:moveTo>
                  <a:pt x="21549043" y="9559939"/>
                </a:moveTo>
                <a:lnTo>
                  <a:pt x="0" y="9559939"/>
                </a:lnTo>
                <a:lnTo>
                  <a:pt x="0" y="0"/>
                </a:lnTo>
                <a:lnTo>
                  <a:pt x="21549043" y="0"/>
                </a:lnTo>
                <a:lnTo>
                  <a:pt x="21549043" y="9559939"/>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397058" y="634875"/>
            <a:ext cx="1868026" cy="2416945"/>
          </a:xfrm>
          <a:custGeom>
            <a:avLst/>
            <a:gdLst/>
            <a:ahLst/>
            <a:cxnLst/>
            <a:rect r="r" b="b" t="t" l="l"/>
            <a:pathLst>
              <a:path h="2416945" w="1868026">
                <a:moveTo>
                  <a:pt x="0" y="0"/>
                </a:moveTo>
                <a:lnTo>
                  <a:pt x="1868026" y="0"/>
                </a:lnTo>
                <a:lnTo>
                  <a:pt x="1868026" y="2416945"/>
                </a:lnTo>
                <a:lnTo>
                  <a:pt x="0" y="2416945"/>
                </a:lnTo>
                <a:lnTo>
                  <a:pt x="0" y="0"/>
                </a:lnTo>
                <a:close/>
              </a:path>
            </a:pathLst>
          </a:custGeom>
          <a:blipFill>
            <a:blip r:embed="rId5"/>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333" r="0" b="-9333"/>
            </a:stretch>
          </a:blipFill>
        </p:spPr>
      </p:sp>
      <p:grpSp>
        <p:nvGrpSpPr>
          <p:cNvPr name="Group 3" id="3"/>
          <p:cNvGrpSpPr>
            <a:grpSpLocks noChangeAspect="true"/>
          </p:cNvGrpSpPr>
          <p:nvPr/>
        </p:nvGrpSpPr>
        <p:grpSpPr>
          <a:xfrm rot="0">
            <a:off x="11217952" y="0"/>
            <a:ext cx="8603573" cy="10287000"/>
            <a:chOff x="0" y="0"/>
            <a:chExt cx="8603361" cy="10286746"/>
          </a:xfrm>
        </p:grpSpPr>
        <p:sp>
          <p:nvSpPr>
            <p:cNvPr name="Freeform 4" id="4"/>
            <p:cNvSpPr/>
            <p:nvPr/>
          </p:nvSpPr>
          <p:spPr>
            <a:xfrm flipH="false" flipV="false" rot="0">
              <a:off x="-2794" y="-128"/>
              <a:ext cx="8606155" cy="10286874"/>
            </a:xfrm>
            <a:custGeom>
              <a:avLst/>
              <a:gdLst/>
              <a:ahLst/>
              <a:cxnLst/>
              <a:rect r="r" b="b" t="t" l="l"/>
              <a:pathLst>
                <a:path h="10286874" w="8606155">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3"/>
              <a:stretch>
                <a:fillRect l="-39675" t="0" r="-39675" b="0"/>
              </a:stretch>
            </a:blipFill>
          </p:spPr>
        </p:sp>
      </p:grpSp>
      <p:grpSp>
        <p:nvGrpSpPr>
          <p:cNvPr name="Group 5" id="5"/>
          <p:cNvGrpSpPr/>
          <p:nvPr/>
        </p:nvGrpSpPr>
        <p:grpSpPr>
          <a:xfrm rot="826432">
            <a:off x="-19348727" y="-3666074"/>
            <a:ext cx="21026341" cy="12831921"/>
            <a:chOff x="0" y="0"/>
            <a:chExt cx="5537802" cy="3379601"/>
          </a:xfrm>
        </p:grpSpPr>
        <p:sp>
          <p:nvSpPr>
            <p:cNvPr name="Freeform 6" id="6"/>
            <p:cNvSpPr/>
            <p:nvPr/>
          </p:nvSpPr>
          <p:spPr>
            <a:xfrm flipH="false" flipV="false" rot="0">
              <a:off x="0" y="0"/>
              <a:ext cx="5537802" cy="3379601"/>
            </a:xfrm>
            <a:custGeom>
              <a:avLst/>
              <a:gdLst/>
              <a:ahLst/>
              <a:cxnLst/>
              <a:rect r="r" b="b" t="t" l="l"/>
              <a:pathLst>
                <a:path h="3379601" w="5537802">
                  <a:moveTo>
                    <a:pt x="0" y="0"/>
                  </a:moveTo>
                  <a:lnTo>
                    <a:pt x="5537802" y="0"/>
                  </a:lnTo>
                  <a:lnTo>
                    <a:pt x="5537802" y="3379601"/>
                  </a:lnTo>
                  <a:lnTo>
                    <a:pt x="0" y="3379601"/>
                  </a:lnTo>
                  <a:close/>
                </a:path>
              </a:pathLst>
            </a:custGeom>
            <a:solidFill>
              <a:srgbClr val="1C5739"/>
            </a:solidFill>
          </p:spPr>
        </p:sp>
        <p:sp>
          <p:nvSpPr>
            <p:cNvPr name="TextBox 7" id="7"/>
            <p:cNvSpPr txBox="true"/>
            <p:nvPr/>
          </p:nvSpPr>
          <p:spPr>
            <a:xfrm>
              <a:off x="0" y="-19050"/>
              <a:ext cx="812800" cy="831850"/>
            </a:xfrm>
            <a:prstGeom prst="rect">
              <a:avLst/>
            </a:prstGeom>
          </p:spPr>
          <p:txBody>
            <a:bodyPr anchor="ctr" rtlCol="false" tIns="50800" lIns="50800" bIns="50800" rIns="50800"/>
            <a:lstStyle/>
            <a:p>
              <a:pPr algn="ctr">
                <a:lnSpc>
                  <a:spcPts val="2859"/>
                </a:lnSpc>
              </a:pPr>
            </a:p>
          </p:txBody>
        </p:sp>
      </p:grpSp>
      <p:grpSp>
        <p:nvGrpSpPr>
          <p:cNvPr name="Group 8" id="8"/>
          <p:cNvGrpSpPr/>
          <p:nvPr/>
        </p:nvGrpSpPr>
        <p:grpSpPr>
          <a:xfrm rot="773821">
            <a:off x="11293847" y="4365564"/>
            <a:ext cx="313833" cy="8482349"/>
            <a:chOff x="0" y="0"/>
            <a:chExt cx="82656" cy="2234034"/>
          </a:xfrm>
        </p:grpSpPr>
        <p:sp>
          <p:nvSpPr>
            <p:cNvPr name="Freeform 9" id="9"/>
            <p:cNvSpPr/>
            <p:nvPr/>
          </p:nvSpPr>
          <p:spPr>
            <a:xfrm flipH="false" flipV="false" rot="0">
              <a:off x="0" y="0"/>
              <a:ext cx="82656" cy="2234034"/>
            </a:xfrm>
            <a:custGeom>
              <a:avLst/>
              <a:gdLst/>
              <a:ahLst/>
              <a:cxnLst/>
              <a:rect r="r" b="b" t="t" l="l"/>
              <a:pathLst>
                <a:path h="2234034" w="82656">
                  <a:moveTo>
                    <a:pt x="0" y="0"/>
                  </a:moveTo>
                  <a:lnTo>
                    <a:pt x="82656" y="0"/>
                  </a:lnTo>
                  <a:lnTo>
                    <a:pt x="82656" y="2234034"/>
                  </a:lnTo>
                  <a:lnTo>
                    <a:pt x="0" y="2234034"/>
                  </a:lnTo>
                  <a:close/>
                </a:path>
              </a:pathLst>
            </a:custGeom>
            <a:solidFill>
              <a:srgbClr val="1C5739"/>
            </a:solidFill>
          </p:spPr>
        </p:sp>
        <p:sp>
          <p:nvSpPr>
            <p:cNvPr name="TextBox 10" id="10"/>
            <p:cNvSpPr txBox="true"/>
            <p:nvPr/>
          </p:nvSpPr>
          <p:spPr>
            <a:xfrm>
              <a:off x="0" y="-19050"/>
              <a:ext cx="812800" cy="831850"/>
            </a:xfrm>
            <a:prstGeom prst="rect">
              <a:avLst/>
            </a:prstGeom>
          </p:spPr>
          <p:txBody>
            <a:bodyPr anchor="ctr" rtlCol="false" tIns="50800" lIns="50800" bIns="50800" rIns="50800"/>
            <a:lstStyle/>
            <a:p>
              <a:pPr algn="ctr">
                <a:lnSpc>
                  <a:spcPts val="2859"/>
                </a:lnSpc>
              </a:pPr>
            </a:p>
          </p:txBody>
        </p:sp>
      </p:grpSp>
      <p:grpSp>
        <p:nvGrpSpPr>
          <p:cNvPr name="Group 11" id="11"/>
          <p:cNvGrpSpPr/>
          <p:nvPr/>
        </p:nvGrpSpPr>
        <p:grpSpPr>
          <a:xfrm rot="773821">
            <a:off x="2666761" y="-4834013"/>
            <a:ext cx="313833" cy="8482349"/>
            <a:chOff x="0" y="0"/>
            <a:chExt cx="82656" cy="2234034"/>
          </a:xfrm>
        </p:grpSpPr>
        <p:sp>
          <p:nvSpPr>
            <p:cNvPr name="Freeform 12" id="12"/>
            <p:cNvSpPr/>
            <p:nvPr/>
          </p:nvSpPr>
          <p:spPr>
            <a:xfrm flipH="false" flipV="false" rot="0">
              <a:off x="0" y="0"/>
              <a:ext cx="82656" cy="2234034"/>
            </a:xfrm>
            <a:custGeom>
              <a:avLst/>
              <a:gdLst/>
              <a:ahLst/>
              <a:cxnLst/>
              <a:rect r="r" b="b" t="t" l="l"/>
              <a:pathLst>
                <a:path h="2234034" w="82656">
                  <a:moveTo>
                    <a:pt x="0" y="0"/>
                  </a:moveTo>
                  <a:lnTo>
                    <a:pt x="82656" y="0"/>
                  </a:lnTo>
                  <a:lnTo>
                    <a:pt x="82656" y="2234034"/>
                  </a:lnTo>
                  <a:lnTo>
                    <a:pt x="0" y="2234034"/>
                  </a:lnTo>
                  <a:close/>
                </a:path>
              </a:pathLst>
            </a:custGeom>
            <a:solidFill>
              <a:srgbClr val="F6F64B"/>
            </a:solidFill>
          </p:spPr>
        </p:sp>
        <p:sp>
          <p:nvSpPr>
            <p:cNvPr name="TextBox 13" id="13"/>
            <p:cNvSpPr txBox="true"/>
            <p:nvPr/>
          </p:nvSpPr>
          <p:spPr>
            <a:xfrm>
              <a:off x="0" y="-19050"/>
              <a:ext cx="812800" cy="831850"/>
            </a:xfrm>
            <a:prstGeom prst="rect">
              <a:avLst/>
            </a:prstGeom>
          </p:spPr>
          <p:txBody>
            <a:bodyPr anchor="ctr" rtlCol="false" tIns="50800" lIns="50800" bIns="50800" rIns="50800"/>
            <a:lstStyle/>
            <a:p>
              <a:pPr algn="ctr">
                <a:lnSpc>
                  <a:spcPts val="2859"/>
                </a:lnSpc>
              </a:pPr>
            </a:p>
          </p:txBody>
        </p:sp>
      </p:grpSp>
      <p:sp>
        <p:nvSpPr>
          <p:cNvPr name="Freeform 14" id="14"/>
          <p:cNvSpPr/>
          <p:nvPr/>
        </p:nvSpPr>
        <p:spPr>
          <a:xfrm flipH="false" flipV="false" rot="0">
            <a:off x="2684620" y="8227555"/>
            <a:ext cx="613446" cy="613446"/>
          </a:xfrm>
          <a:custGeom>
            <a:avLst/>
            <a:gdLst/>
            <a:ahLst/>
            <a:cxnLst/>
            <a:rect r="r" b="b" t="t" l="l"/>
            <a:pathLst>
              <a:path h="613446" w="613446">
                <a:moveTo>
                  <a:pt x="0" y="0"/>
                </a:moveTo>
                <a:lnTo>
                  <a:pt x="613445" y="0"/>
                </a:lnTo>
                <a:lnTo>
                  <a:pt x="613445" y="613446"/>
                </a:lnTo>
                <a:lnTo>
                  <a:pt x="0" y="6134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p:cNvSpPr/>
          <p:nvPr/>
        </p:nvSpPr>
        <p:spPr>
          <a:xfrm flipH="false" flipV="false" rot="0">
            <a:off x="2684620" y="6902394"/>
            <a:ext cx="613446" cy="613446"/>
          </a:xfrm>
          <a:custGeom>
            <a:avLst/>
            <a:gdLst/>
            <a:ahLst/>
            <a:cxnLst/>
            <a:rect r="r" b="b" t="t" l="l"/>
            <a:pathLst>
              <a:path h="613446" w="613446">
                <a:moveTo>
                  <a:pt x="0" y="0"/>
                </a:moveTo>
                <a:lnTo>
                  <a:pt x="613445" y="0"/>
                </a:lnTo>
                <a:lnTo>
                  <a:pt x="613445" y="613446"/>
                </a:lnTo>
                <a:lnTo>
                  <a:pt x="0" y="61344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p:cNvSpPr/>
          <p:nvPr/>
        </p:nvSpPr>
        <p:spPr>
          <a:xfrm flipH="false" flipV="false" rot="0">
            <a:off x="2684620" y="9002926"/>
            <a:ext cx="613446" cy="613446"/>
          </a:xfrm>
          <a:custGeom>
            <a:avLst/>
            <a:gdLst/>
            <a:ahLst/>
            <a:cxnLst/>
            <a:rect r="r" b="b" t="t" l="l"/>
            <a:pathLst>
              <a:path h="613446" w="613446">
                <a:moveTo>
                  <a:pt x="0" y="0"/>
                </a:moveTo>
                <a:lnTo>
                  <a:pt x="613445" y="0"/>
                </a:lnTo>
                <a:lnTo>
                  <a:pt x="613445" y="613446"/>
                </a:lnTo>
                <a:lnTo>
                  <a:pt x="0" y="61344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7" id="17"/>
          <p:cNvGrpSpPr/>
          <p:nvPr/>
        </p:nvGrpSpPr>
        <p:grpSpPr>
          <a:xfrm rot="0">
            <a:off x="2496147" y="2077311"/>
            <a:ext cx="672576" cy="672576"/>
            <a:chOff x="0" y="0"/>
            <a:chExt cx="896769" cy="896769"/>
          </a:xfrm>
        </p:grpSpPr>
        <p:grpSp>
          <p:nvGrpSpPr>
            <p:cNvPr name="Group 18" id="18"/>
            <p:cNvGrpSpPr/>
            <p:nvPr/>
          </p:nvGrpSpPr>
          <p:grpSpPr>
            <a:xfrm rot="0">
              <a:off x="0" y="0"/>
              <a:ext cx="896769" cy="896769"/>
              <a:chOff x="0" y="0"/>
              <a:chExt cx="812800" cy="812800"/>
            </a:xfrm>
          </p:grpSpPr>
          <p:sp>
            <p:nvSpPr>
              <p:cNvPr name="Freeform 19" id="19"/>
              <p:cNvSpPr/>
              <p:nvPr/>
            </p:nvSpPr>
            <p:spPr>
              <a:xfrm flipH="false" flipV="false" rot="0">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p:spPr>
          </p:sp>
          <p:sp>
            <p:nvSpPr>
              <p:cNvPr name="TextBox 20" id="20"/>
              <p:cNvSpPr txBox="true"/>
              <p:nvPr/>
            </p:nvSpPr>
            <p:spPr>
              <a:xfrm>
                <a:off x="76200" y="38100"/>
                <a:ext cx="660400" cy="698500"/>
              </a:xfrm>
              <a:prstGeom prst="rect">
                <a:avLst/>
              </a:prstGeom>
            </p:spPr>
            <p:txBody>
              <a:bodyPr anchor="ctr" rtlCol="false" tIns="50800" lIns="50800" bIns="50800" rIns="50800"/>
              <a:lstStyle/>
              <a:p>
                <a:pPr algn="ctr">
                  <a:lnSpc>
                    <a:spcPts val="2872"/>
                  </a:lnSpc>
                </a:pPr>
              </a:p>
            </p:txBody>
          </p:sp>
        </p:grpSp>
        <p:sp>
          <p:nvSpPr>
            <p:cNvPr name="Freeform 21" id="21"/>
            <p:cNvSpPr/>
            <p:nvPr/>
          </p:nvSpPr>
          <p:spPr>
            <a:xfrm flipH="false" flipV="false" rot="0">
              <a:off x="231202" y="118658"/>
              <a:ext cx="408964" cy="634053"/>
            </a:xfrm>
            <a:custGeom>
              <a:avLst/>
              <a:gdLst/>
              <a:ahLst/>
              <a:cxnLst/>
              <a:rect r="r" b="b" t="t" l="l"/>
              <a:pathLst>
                <a:path h="634053" w="408964">
                  <a:moveTo>
                    <a:pt x="0" y="0"/>
                  </a:moveTo>
                  <a:lnTo>
                    <a:pt x="408964" y="0"/>
                  </a:lnTo>
                  <a:lnTo>
                    <a:pt x="408964" y="634053"/>
                  </a:lnTo>
                  <a:lnTo>
                    <a:pt x="0" y="63405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sp>
        <p:nvSpPr>
          <p:cNvPr name="TextBox 22" id="22"/>
          <p:cNvSpPr txBox="true"/>
          <p:nvPr/>
        </p:nvSpPr>
        <p:spPr>
          <a:xfrm rot="0">
            <a:off x="3621442" y="8160880"/>
            <a:ext cx="9334031" cy="559369"/>
          </a:xfrm>
          <a:prstGeom prst="rect">
            <a:avLst/>
          </a:prstGeom>
        </p:spPr>
        <p:txBody>
          <a:bodyPr anchor="t" rtlCol="false" tIns="0" lIns="0" bIns="0" rIns="0">
            <a:spAutoFit/>
          </a:bodyPr>
          <a:lstStyle/>
          <a:p>
            <a:pPr>
              <a:lnSpc>
                <a:spcPts val="4634"/>
              </a:lnSpc>
            </a:pPr>
            <a:r>
              <a:rPr lang="en-US" sz="3310">
                <a:solidFill>
                  <a:srgbClr val="000000"/>
                </a:solidFill>
                <a:latin typeface="Open Sauce"/>
              </a:rPr>
              <a:t>satbirindustries@yahoo.in</a:t>
            </a:r>
          </a:p>
        </p:txBody>
      </p:sp>
      <p:sp>
        <p:nvSpPr>
          <p:cNvPr name="TextBox 23" id="23"/>
          <p:cNvSpPr txBox="true"/>
          <p:nvPr/>
        </p:nvSpPr>
        <p:spPr>
          <a:xfrm rot="0">
            <a:off x="3364740" y="6530472"/>
            <a:ext cx="8500272" cy="1144634"/>
          </a:xfrm>
          <a:prstGeom prst="rect">
            <a:avLst/>
          </a:prstGeom>
        </p:spPr>
        <p:txBody>
          <a:bodyPr anchor="t" rtlCol="false" tIns="0" lIns="0" bIns="0" rIns="0">
            <a:spAutoFit/>
          </a:bodyPr>
          <a:lstStyle/>
          <a:p>
            <a:pPr>
              <a:lnSpc>
                <a:spcPts val="4634"/>
              </a:lnSpc>
            </a:pPr>
            <a:r>
              <a:rPr lang="en-US" sz="3310">
                <a:solidFill>
                  <a:srgbClr val="000000"/>
                </a:solidFill>
                <a:latin typeface="Open Sauce"/>
              </a:rPr>
              <a:t>+91-99144-00485 </a:t>
            </a:r>
            <a:r>
              <a:rPr lang="en-US" sz="3310">
                <a:solidFill>
                  <a:srgbClr val="000000"/>
                </a:solidFill>
                <a:latin typeface="Open Sauce Bold"/>
              </a:rPr>
              <a:t>|</a:t>
            </a:r>
            <a:r>
              <a:rPr lang="en-US" sz="3310">
                <a:solidFill>
                  <a:srgbClr val="000000"/>
                </a:solidFill>
                <a:latin typeface="Open Sauce"/>
              </a:rPr>
              <a:t> </a:t>
            </a:r>
            <a:r>
              <a:rPr lang="en-US" sz="3310">
                <a:solidFill>
                  <a:srgbClr val="000000"/>
                </a:solidFill>
                <a:latin typeface="Open Sauce"/>
              </a:rPr>
              <a:t>+91-98142-00485</a:t>
            </a:r>
          </a:p>
          <a:p>
            <a:pPr>
              <a:lnSpc>
                <a:spcPts val="4634"/>
              </a:lnSpc>
            </a:pPr>
            <a:r>
              <a:rPr lang="en-US" sz="3310">
                <a:solidFill>
                  <a:srgbClr val="000000"/>
                </a:solidFill>
                <a:latin typeface="Open Sauce"/>
              </a:rPr>
              <a:t>+91-98141-00485</a:t>
            </a:r>
          </a:p>
        </p:txBody>
      </p:sp>
      <p:sp>
        <p:nvSpPr>
          <p:cNvPr name="TextBox 24" id="24"/>
          <p:cNvSpPr txBox="true"/>
          <p:nvPr/>
        </p:nvSpPr>
        <p:spPr>
          <a:xfrm rot="0">
            <a:off x="3621442" y="8994508"/>
            <a:ext cx="9334031" cy="563609"/>
          </a:xfrm>
          <a:prstGeom prst="rect">
            <a:avLst/>
          </a:prstGeom>
        </p:spPr>
        <p:txBody>
          <a:bodyPr anchor="t" rtlCol="false" tIns="0" lIns="0" bIns="0" rIns="0">
            <a:spAutoFit/>
          </a:bodyPr>
          <a:lstStyle/>
          <a:p>
            <a:pPr>
              <a:lnSpc>
                <a:spcPts val="4634"/>
              </a:lnSpc>
            </a:pPr>
            <a:r>
              <a:rPr lang="en-US" sz="3310">
                <a:solidFill>
                  <a:srgbClr val="000000"/>
                </a:solidFill>
                <a:latin typeface="Open Sauce"/>
              </a:rPr>
              <a:t>satinds.com</a:t>
            </a:r>
          </a:p>
        </p:txBody>
      </p:sp>
      <p:sp>
        <p:nvSpPr>
          <p:cNvPr name="TextBox 25" id="25"/>
          <p:cNvSpPr txBox="true"/>
          <p:nvPr/>
        </p:nvSpPr>
        <p:spPr>
          <a:xfrm rot="0">
            <a:off x="3364740" y="2770030"/>
            <a:ext cx="7409508" cy="1712941"/>
          </a:xfrm>
          <a:prstGeom prst="rect">
            <a:avLst/>
          </a:prstGeom>
        </p:spPr>
        <p:txBody>
          <a:bodyPr anchor="t" rtlCol="false" tIns="0" lIns="0" bIns="0" rIns="0">
            <a:spAutoFit/>
          </a:bodyPr>
          <a:lstStyle/>
          <a:p>
            <a:pPr>
              <a:lnSpc>
                <a:spcPts val="4634"/>
              </a:lnSpc>
            </a:pPr>
            <a:r>
              <a:rPr lang="en-US" sz="3310">
                <a:solidFill>
                  <a:srgbClr val="000000"/>
                </a:solidFill>
                <a:latin typeface="Open Sauce"/>
              </a:rPr>
              <a:t>Corporate Office –  # 10932 , Street No. – 9, Partap Nagar, Industrial Area – B, Ludhiana-141003.</a:t>
            </a:r>
          </a:p>
        </p:txBody>
      </p:sp>
      <p:grpSp>
        <p:nvGrpSpPr>
          <p:cNvPr name="Group 26" id="26"/>
          <p:cNvGrpSpPr/>
          <p:nvPr/>
        </p:nvGrpSpPr>
        <p:grpSpPr>
          <a:xfrm rot="0">
            <a:off x="5304389" y="365326"/>
            <a:ext cx="5046787" cy="1155298"/>
            <a:chOff x="0" y="0"/>
            <a:chExt cx="1329195" cy="304276"/>
          </a:xfrm>
        </p:grpSpPr>
        <p:sp>
          <p:nvSpPr>
            <p:cNvPr name="Freeform 27" id="27"/>
            <p:cNvSpPr/>
            <p:nvPr/>
          </p:nvSpPr>
          <p:spPr>
            <a:xfrm flipH="false" flipV="false" rot="0">
              <a:off x="0" y="0"/>
              <a:ext cx="1329195" cy="304276"/>
            </a:xfrm>
            <a:custGeom>
              <a:avLst/>
              <a:gdLst/>
              <a:ahLst/>
              <a:cxnLst/>
              <a:rect r="r" b="b" t="t" l="l"/>
              <a:pathLst>
                <a:path h="304276" w="1329195">
                  <a:moveTo>
                    <a:pt x="0" y="0"/>
                  </a:moveTo>
                  <a:lnTo>
                    <a:pt x="1329195" y="0"/>
                  </a:lnTo>
                  <a:lnTo>
                    <a:pt x="1329195" y="304276"/>
                  </a:lnTo>
                  <a:lnTo>
                    <a:pt x="0" y="304276"/>
                  </a:lnTo>
                  <a:close/>
                </a:path>
              </a:pathLst>
            </a:custGeom>
            <a:solidFill>
              <a:srgbClr val="F9FA6E"/>
            </a:solidFill>
          </p:spPr>
        </p:sp>
        <p:sp>
          <p:nvSpPr>
            <p:cNvPr name="TextBox 28" id="28"/>
            <p:cNvSpPr txBox="true"/>
            <p:nvPr/>
          </p:nvSpPr>
          <p:spPr>
            <a:xfrm>
              <a:off x="0" y="-38100"/>
              <a:ext cx="812800" cy="850900"/>
            </a:xfrm>
            <a:prstGeom prst="rect">
              <a:avLst/>
            </a:prstGeom>
          </p:spPr>
          <p:txBody>
            <a:bodyPr anchor="ctr" rtlCol="false" tIns="50800" lIns="50800" bIns="50800" rIns="50800"/>
            <a:lstStyle/>
            <a:p>
              <a:pPr algn="ctr">
                <a:lnSpc>
                  <a:spcPts val="2872"/>
                </a:lnSpc>
              </a:pPr>
            </a:p>
          </p:txBody>
        </p:sp>
      </p:grpSp>
      <p:sp>
        <p:nvSpPr>
          <p:cNvPr name="TextBox 29" id="29"/>
          <p:cNvSpPr txBox="true"/>
          <p:nvPr/>
        </p:nvSpPr>
        <p:spPr>
          <a:xfrm rot="0">
            <a:off x="5783701" y="663977"/>
            <a:ext cx="4088164" cy="662770"/>
          </a:xfrm>
          <a:prstGeom prst="rect">
            <a:avLst/>
          </a:prstGeom>
        </p:spPr>
        <p:txBody>
          <a:bodyPr anchor="t" rtlCol="false" tIns="0" lIns="0" bIns="0" rIns="0">
            <a:spAutoFit/>
          </a:bodyPr>
          <a:lstStyle/>
          <a:p>
            <a:pPr algn="l" marL="0" indent="0" lvl="0">
              <a:lnSpc>
                <a:spcPts val="4928"/>
              </a:lnSpc>
              <a:spcBef>
                <a:spcPct val="0"/>
              </a:spcBef>
            </a:pPr>
            <a:r>
              <a:rPr lang="en-US" sz="5081">
                <a:solidFill>
                  <a:srgbClr val="000000"/>
                </a:solidFill>
                <a:latin typeface="Canva Sans Bold"/>
              </a:rPr>
              <a:t>Get in Touch</a:t>
            </a:r>
          </a:p>
        </p:txBody>
      </p:sp>
      <p:sp>
        <p:nvSpPr>
          <p:cNvPr name="TextBox 30" id="30"/>
          <p:cNvSpPr txBox="true"/>
          <p:nvPr/>
        </p:nvSpPr>
        <p:spPr>
          <a:xfrm rot="0">
            <a:off x="3364740" y="2010636"/>
            <a:ext cx="9543108" cy="646159"/>
          </a:xfrm>
          <a:prstGeom prst="rect">
            <a:avLst/>
          </a:prstGeom>
        </p:spPr>
        <p:txBody>
          <a:bodyPr anchor="t" rtlCol="false" tIns="0" lIns="0" bIns="0" rIns="0">
            <a:spAutoFit/>
          </a:bodyPr>
          <a:lstStyle/>
          <a:p>
            <a:pPr>
              <a:lnSpc>
                <a:spcPts val="5334"/>
              </a:lnSpc>
            </a:pPr>
            <a:r>
              <a:rPr lang="en-US" sz="3810">
                <a:solidFill>
                  <a:srgbClr val="000000"/>
                </a:solidFill>
                <a:latin typeface="Open Sauce Bold"/>
              </a:rPr>
              <a:t>Address:-</a:t>
            </a:r>
          </a:p>
        </p:txBody>
      </p:sp>
      <p:sp>
        <p:nvSpPr>
          <p:cNvPr name="TextBox 31" id="31"/>
          <p:cNvSpPr txBox="true"/>
          <p:nvPr/>
        </p:nvSpPr>
        <p:spPr>
          <a:xfrm rot="0">
            <a:off x="3364740" y="4802875"/>
            <a:ext cx="7409508" cy="1144634"/>
          </a:xfrm>
          <a:prstGeom prst="rect">
            <a:avLst/>
          </a:prstGeom>
        </p:spPr>
        <p:txBody>
          <a:bodyPr anchor="t" rtlCol="false" tIns="0" lIns="0" bIns="0" rIns="0">
            <a:spAutoFit/>
          </a:bodyPr>
          <a:lstStyle/>
          <a:p>
            <a:pPr>
              <a:lnSpc>
                <a:spcPts val="4634"/>
              </a:lnSpc>
            </a:pPr>
            <a:r>
              <a:rPr lang="en-US" sz="3310">
                <a:solidFill>
                  <a:srgbClr val="000000"/>
                </a:solidFill>
                <a:latin typeface="Open Sauce Bold"/>
              </a:rPr>
              <a:t>Unit-II –</a:t>
            </a:r>
            <a:r>
              <a:rPr lang="en-US" sz="3310">
                <a:solidFill>
                  <a:srgbClr val="000000"/>
                </a:solidFill>
                <a:latin typeface="Open Sauce"/>
              </a:rPr>
              <a:t> Ganpati Estate, Vill. Tibba, Sahnewal, Ludhiana-141120</a:t>
            </a:r>
          </a:p>
        </p:txBody>
      </p:sp>
      <p:grpSp>
        <p:nvGrpSpPr>
          <p:cNvPr name="Group 32" id="32"/>
          <p:cNvGrpSpPr/>
          <p:nvPr/>
        </p:nvGrpSpPr>
        <p:grpSpPr>
          <a:xfrm rot="773821">
            <a:off x="-156916" y="6830425"/>
            <a:ext cx="313833" cy="8482349"/>
            <a:chOff x="0" y="0"/>
            <a:chExt cx="82656" cy="2234034"/>
          </a:xfrm>
        </p:grpSpPr>
        <p:sp>
          <p:nvSpPr>
            <p:cNvPr name="Freeform 33" id="33"/>
            <p:cNvSpPr/>
            <p:nvPr/>
          </p:nvSpPr>
          <p:spPr>
            <a:xfrm flipH="false" flipV="false" rot="0">
              <a:off x="0" y="0"/>
              <a:ext cx="82656" cy="2234034"/>
            </a:xfrm>
            <a:custGeom>
              <a:avLst/>
              <a:gdLst/>
              <a:ahLst/>
              <a:cxnLst/>
              <a:rect r="r" b="b" t="t" l="l"/>
              <a:pathLst>
                <a:path h="2234034" w="82656">
                  <a:moveTo>
                    <a:pt x="0" y="0"/>
                  </a:moveTo>
                  <a:lnTo>
                    <a:pt x="82656" y="0"/>
                  </a:lnTo>
                  <a:lnTo>
                    <a:pt x="82656" y="2234034"/>
                  </a:lnTo>
                  <a:lnTo>
                    <a:pt x="0" y="2234034"/>
                  </a:lnTo>
                  <a:close/>
                </a:path>
              </a:pathLst>
            </a:custGeom>
            <a:solidFill>
              <a:srgbClr val="F6F64B"/>
            </a:solidFill>
          </p:spPr>
        </p:sp>
        <p:sp>
          <p:nvSpPr>
            <p:cNvPr name="TextBox 34" id="34"/>
            <p:cNvSpPr txBox="true"/>
            <p:nvPr/>
          </p:nvSpPr>
          <p:spPr>
            <a:xfrm>
              <a:off x="0" y="-19050"/>
              <a:ext cx="812800" cy="831850"/>
            </a:xfrm>
            <a:prstGeom prst="rect">
              <a:avLst/>
            </a:prstGeom>
          </p:spPr>
          <p:txBody>
            <a:bodyPr anchor="ctr" rtlCol="false" tIns="50800" lIns="50800" bIns="50800" rIns="50800"/>
            <a:lstStyle/>
            <a:p>
              <a:pPr algn="ctr">
                <a:lnSpc>
                  <a:spcPts val="2859"/>
                </a:lnSpc>
              </a:pPr>
            </a:p>
          </p:txBody>
        </p:sp>
      </p:grpSp>
      <p:sp>
        <p:nvSpPr>
          <p:cNvPr name="Freeform 35" id="35"/>
          <p:cNvSpPr/>
          <p:nvPr/>
        </p:nvSpPr>
        <p:spPr>
          <a:xfrm flipH="false" flipV="false" rot="0">
            <a:off x="3168724" y="-179773"/>
            <a:ext cx="1868026" cy="2416945"/>
          </a:xfrm>
          <a:custGeom>
            <a:avLst/>
            <a:gdLst/>
            <a:ahLst/>
            <a:cxnLst/>
            <a:rect r="r" b="b" t="t" l="l"/>
            <a:pathLst>
              <a:path h="2416945" w="1868026">
                <a:moveTo>
                  <a:pt x="0" y="0"/>
                </a:moveTo>
                <a:lnTo>
                  <a:pt x="1868026" y="0"/>
                </a:lnTo>
                <a:lnTo>
                  <a:pt x="1868026" y="2416946"/>
                </a:lnTo>
                <a:lnTo>
                  <a:pt x="0" y="2416946"/>
                </a:lnTo>
                <a:lnTo>
                  <a:pt x="0" y="0"/>
                </a:lnTo>
                <a:close/>
              </a:path>
            </a:pathLst>
          </a:custGeom>
          <a:blipFill>
            <a:blip r:embed="rId12"/>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DAFl4oGqylo</dc:identifier>
  <dcterms:modified xsi:type="dcterms:W3CDTF">2011-08-01T06:04:30Z</dcterms:modified>
  <cp:revision>1</cp:revision>
  <dc:title>SATBIR INDUSTRIES (REGD.)</dc:title>
</cp:coreProperties>
</file>